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  <p:sldId id="336" r:id="rId5"/>
    <p:sldId id="340" r:id="rId6"/>
    <p:sldId id="342" r:id="rId7"/>
    <p:sldId id="334" r:id="rId8"/>
    <p:sldId id="335" r:id="rId9"/>
    <p:sldId id="321" r:id="rId10"/>
    <p:sldId id="333" r:id="rId11"/>
    <p:sldId id="303" r:id="rId12"/>
    <p:sldId id="338" r:id="rId13"/>
    <p:sldId id="337" r:id="rId14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A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61746D-61F1-4A42-B1EF-91FC5D875A68}" v="4" dt="2025-07-15T14:49:37.5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32" autoAdjust="0"/>
    <p:restoredTop sz="94660"/>
  </p:normalViewPr>
  <p:slideViewPr>
    <p:cSldViewPr snapToGrid="0">
      <p:cViewPr varScale="1">
        <p:scale>
          <a:sx n="66" d="100"/>
          <a:sy n="66" d="100"/>
        </p:scale>
        <p:origin x="1008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hyla Hoyos Musiry" userId="12124cf684a9d570" providerId="LiveId" clId="{0561746D-61F1-4A42-B1EF-91FC5D875A68}"/>
    <pc:docChg chg="custSel addSld delSld modSld sldOrd">
      <pc:chgData name="Ahyla Hoyos Musiry" userId="12124cf684a9d570" providerId="LiveId" clId="{0561746D-61F1-4A42-B1EF-91FC5D875A68}" dt="2025-07-15T14:58:16.393" v="417" actId="20577"/>
      <pc:docMkLst>
        <pc:docMk/>
      </pc:docMkLst>
      <pc:sldChg chg="del">
        <pc:chgData name="Ahyla Hoyos Musiry" userId="12124cf684a9d570" providerId="LiveId" clId="{0561746D-61F1-4A42-B1EF-91FC5D875A68}" dt="2025-07-15T14:37:23.982" v="48" actId="2696"/>
        <pc:sldMkLst>
          <pc:docMk/>
          <pc:sldMk cId="0" sldId="320"/>
        </pc:sldMkLst>
      </pc:sldChg>
      <pc:sldChg chg="modSp mod">
        <pc:chgData name="Ahyla Hoyos Musiry" userId="12124cf684a9d570" providerId="LiveId" clId="{0561746D-61F1-4A42-B1EF-91FC5D875A68}" dt="2025-07-15T14:49:58.927" v="59" actId="2711"/>
        <pc:sldMkLst>
          <pc:docMk/>
          <pc:sldMk cId="3771262770" sldId="336"/>
        </pc:sldMkLst>
        <pc:spChg chg="mod">
          <ac:chgData name="Ahyla Hoyos Musiry" userId="12124cf684a9d570" providerId="LiveId" clId="{0561746D-61F1-4A42-B1EF-91FC5D875A68}" dt="2025-07-15T14:49:58.927" v="59" actId="2711"/>
          <ac:spMkLst>
            <pc:docMk/>
            <pc:sldMk cId="3771262770" sldId="336"/>
            <ac:spMk id="4" creationId="{193EB02F-1AB4-7616-9870-BD5618D082D9}"/>
          </ac:spMkLst>
        </pc:spChg>
      </pc:sldChg>
      <pc:sldChg chg="ord">
        <pc:chgData name="Ahyla Hoyos Musiry" userId="12124cf684a9d570" providerId="LiveId" clId="{0561746D-61F1-4A42-B1EF-91FC5D875A68}" dt="2025-07-15T14:40:23.344" v="51"/>
        <pc:sldMkLst>
          <pc:docMk/>
          <pc:sldMk cId="2149409203" sldId="337"/>
        </pc:sldMkLst>
      </pc:sldChg>
      <pc:sldChg chg="addSp modSp add mod">
        <pc:chgData name="Ahyla Hoyos Musiry" userId="12124cf684a9d570" providerId="LiveId" clId="{0561746D-61F1-4A42-B1EF-91FC5D875A68}" dt="2025-07-15T14:35:31.601" v="47" actId="20577"/>
        <pc:sldMkLst>
          <pc:docMk/>
          <pc:sldMk cId="989552605" sldId="338"/>
        </pc:sldMkLst>
        <pc:spChg chg="mod">
          <ac:chgData name="Ahyla Hoyos Musiry" userId="12124cf684a9d570" providerId="LiveId" clId="{0561746D-61F1-4A42-B1EF-91FC5D875A68}" dt="2025-07-15T14:18:12.404" v="13" actId="5793"/>
          <ac:spMkLst>
            <pc:docMk/>
            <pc:sldMk cId="989552605" sldId="338"/>
            <ac:spMk id="5" creationId="{DE707907-D1C1-5BC0-1917-B09DC66F9208}"/>
          </ac:spMkLst>
        </pc:spChg>
        <pc:spChg chg="mod">
          <ac:chgData name="Ahyla Hoyos Musiry" userId="12124cf684a9d570" providerId="LiveId" clId="{0561746D-61F1-4A42-B1EF-91FC5D875A68}" dt="2025-07-15T14:35:31.601" v="47" actId="20577"/>
          <ac:spMkLst>
            <pc:docMk/>
            <pc:sldMk cId="989552605" sldId="338"/>
            <ac:spMk id="8" creationId="{B0E2E188-25E9-8FE2-4D5E-13F7D53E07B0}"/>
          </ac:spMkLst>
        </pc:spChg>
        <pc:spChg chg="mod">
          <ac:chgData name="Ahyla Hoyos Musiry" userId="12124cf684a9d570" providerId="LiveId" clId="{0561746D-61F1-4A42-B1EF-91FC5D875A68}" dt="2025-07-15T14:19:55.061" v="29" actId="20577"/>
          <ac:spMkLst>
            <pc:docMk/>
            <pc:sldMk cId="989552605" sldId="338"/>
            <ac:spMk id="11" creationId="{077D08F5-EB97-1148-2484-6959A4045BF6}"/>
          </ac:spMkLst>
        </pc:spChg>
        <pc:picChg chg="add mod">
          <ac:chgData name="Ahyla Hoyos Musiry" userId="12124cf684a9d570" providerId="LiveId" clId="{0561746D-61F1-4A42-B1EF-91FC5D875A68}" dt="2025-07-15T14:34:40.426" v="41" actId="14100"/>
          <ac:picMkLst>
            <pc:docMk/>
            <pc:sldMk cId="989552605" sldId="338"/>
            <ac:picMk id="7" creationId="{AF029B5C-38B2-9934-1103-33DF9092AD50}"/>
          </ac:picMkLst>
        </pc:picChg>
      </pc:sldChg>
      <pc:sldChg chg="delSp modSp add del mod">
        <pc:chgData name="Ahyla Hoyos Musiry" userId="12124cf684a9d570" providerId="LiveId" clId="{0561746D-61F1-4A42-B1EF-91FC5D875A68}" dt="2025-07-15T14:37:50.443" v="49" actId="2696"/>
        <pc:sldMkLst>
          <pc:docMk/>
          <pc:sldMk cId="135672038" sldId="339"/>
        </pc:sldMkLst>
        <pc:spChg chg="mod">
          <ac:chgData name="Ahyla Hoyos Musiry" userId="12124cf684a9d570" providerId="LiveId" clId="{0561746D-61F1-4A42-B1EF-91FC5D875A68}" dt="2025-07-15T14:21:13.833" v="35" actId="6549"/>
          <ac:spMkLst>
            <pc:docMk/>
            <pc:sldMk cId="135672038" sldId="339"/>
            <ac:spMk id="8" creationId="{C15DC306-9DC0-397F-2F7C-35835D4AD578}"/>
          </ac:spMkLst>
        </pc:spChg>
        <pc:spChg chg="mod">
          <ac:chgData name="Ahyla Hoyos Musiry" userId="12124cf684a9d570" providerId="LiveId" clId="{0561746D-61F1-4A42-B1EF-91FC5D875A68}" dt="2025-07-15T14:21:19.562" v="36" actId="6549"/>
          <ac:spMkLst>
            <pc:docMk/>
            <pc:sldMk cId="135672038" sldId="339"/>
            <ac:spMk id="11" creationId="{C0ACE5A9-74B8-ED1B-0FD6-F38B0EE430BB}"/>
          </ac:spMkLst>
        </pc:spChg>
        <pc:picChg chg="del">
          <ac:chgData name="Ahyla Hoyos Musiry" userId="12124cf684a9d570" providerId="LiveId" clId="{0561746D-61F1-4A42-B1EF-91FC5D875A68}" dt="2025-07-15T14:21:10.338" v="34" actId="478"/>
          <ac:picMkLst>
            <pc:docMk/>
            <pc:sldMk cId="135672038" sldId="339"/>
            <ac:picMk id="7" creationId="{2BA6CB36-1275-B598-628F-D9D51F8D5A06}"/>
          </ac:picMkLst>
        </pc:picChg>
      </pc:sldChg>
      <pc:sldChg chg="modSp add del mod">
        <pc:chgData name="Ahyla Hoyos Musiry" userId="12124cf684a9d570" providerId="LiveId" clId="{0561746D-61F1-4A42-B1EF-91FC5D875A68}" dt="2025-07-15T14:50:16.141" v="60" actId="2696"/>
        <pc:sldMkLst>
          <pc:docMk/>
          <pc:sldMk cId="3190216323" sldId="339"/>
        </pc:sldMkLst>
        <pc:spChg chg="mod">
          <ac:chgData name="Ahyla Hoyos Musiry" userId="12124cf684a9d570" providerId="LiveId" clId="{0561746D-61F1-4A42-B1EF-91FC5D875A68}" dt="2025-07-15T14:49:22.186" v="56" actId="20577"/>
          <ac:spMkLst>
            <pc:docMk/>
            <pc:sldMk cId="3190216323" sldId="339"/>
            <ac:spMk id="4" creationId="{D5150136-437E-F8A9-8428-6B51DE450C83}"/>
          </ac:spMkLst>
        </pc:spChg>
      </pc:sldChg>
      <pc:sldChg chg="add">
        <pc:chgData name="Ahyla Hoyos Musiry" userId="12124cf684a9d570" providerId="LiveId" clId="{0561746D-61F1-4A42-B1EF-91FC5D875A68}" dt="2025-07-15T14:49:26.521" v="57" actId="2890"/>
        <pc:sldMkLst>
          <pc:docMk/>
          <pc:sldMk cId="1720481623" sldId="340"/>
        </pc:sldMkLst>
      </pc:sldChg>
      <pc:sldChg chg="addSp delSp modSp add del mod">
        <pc:chgData name="Ahyla Hoyos Musiry" userId="12124cf684a9d570" providerId="LiveId" clId="{0561746D-61F1-4A42-B1EF-91FC5D875A68}" dt="2025-07-15T14:54:53.241" v="158" actId="2696"/>
        <pc:sldMkLst>
          <pc:docMk/>
          <pc:sldMk cId="4025133459" sldId="341"/>
        </pc:sldMkLst>
        <pc:spChg chg="del mod">
          <ac:chgData name="Ahyla Hoyos Musiry" userId="12124cf684a9d570" providerId="LiveId" clId="{0561746D-61F1-4A42-B1EF-91FC5D875A68}" dt="2025-07-15T14:52:36.066" v="72"/>
          <ac:spMkLst>
            <pc:docMk/>
            <pc:sldMk cId="4025133459" sldId="341"/>
            <ac:spMk id="4" creationId="{FDCAEA58-AE6A-1ED5-DEFB-B201B5F8C954}"/>
          </ac:spMkLst>
        </pc:spChg>
        <pc:spChg chg="mod">
          <ac:chgData name="Ahyla Hoyos Musiry" userId="12124cf684a9d570" providerId="LiveId" clId="{0561746D-61F1-4A42-B1EF-91FC5D875A68}" dt="2025-07-15T14:54:06.859" v="154" actId="20577"/>
          <ac:spMkLst>
            <pc:docMk/>
            <pc:sldMk cId="4025133459" sldId="341"/>
            <ac:spMk id="5" creationId="{147332A4-AE3C-ED58-92B3-EFC5CD98D483}"/>
          </ac:spMkLst>
        </pc:spChg>
        <pc:picChg chg="add del mod">
          <ac:chgData name="Ahyla Hoyos Musiry" userId="12124cf684a9d570" providerId="LiveId" clId="{0561746D-61F1-4A42-B1EF-91FC5D875A68}" dt="2025-07-15T14:52:54.051" v="73" actId="478"/>
          <ac:picMkLst>
            <pc:docMk/>
            <pc:sldMk cId="4025133459" sldId="341"/>
            <ac:picMk id="7" creationId="{2D9FFB97-FE49-9F30-1ED3-3D3D0C3571EC}"/>
          </ac:picMkLst>
        </pc:picChg>
        <pc:picChg chg="add del">
          <ac:chgData name="Ahyla Hoyos Musiry" userId="12124cf684a9d570" providerId="LiveId" clId="{0561746D-61F1-4A42-B1EF-91FC5D875A68}" dt="2025-07-15T14:54:21.088" v="156" actId="478"/>
          <ac:picMkLst>
            <pc:docMk/>
            <pc:sldMk cId="4025133459" sldId="341"/>
            <ac:picMk id="9" creationId="{AAF58AB0-840A-6D54-9BB0-37158137D2FB}"/>
          </ac:picMkLst>
        </pc:picChg>
      </pc:sldChg>
      <pc:sldChg chg="modSp add mod">
        <pc:chgData name="Ahyla Hoyos Musiry" userId="12124cf684a9d570" providerId="LiveId" clId="{0561746D-61F1-4A42-B1EF-91FC5D875A68}" dt="2025-07-15T14:58:16.393" v="417" actId="20577"/>
        <pc:sldMkLst>
          <pc:docMk/>
          <pc:sldMk cId="3116299939" sldId="342"/>
        </pc:sldMkLst>
        <pc:spChg chg="mod">
          <ac:chgData name="Ahyla Hoyos Musiry" userId="12124cf684a9d570" providerId="LiveId" clId="{0561746D-61F1-4A42-B1EF-91FC5D875A68}" dt="2025-07-15T14:58:16.393" v="417" actId="20577"/>
          <ac:spMkLst>
            <pc:docMk/>
            <pc:sldMk cId="3116299939" sldId="342"/>
            <ac:spMk id="4" creationId="{676631ED-DE3F-C3C2-5CB4-213B16CE90D4}"/>
          </ac:spMkLst>
        </pc:spChg>
        <pc:spChg chg="mod">
          <ac:chgData name="Ahyla Hoyos Musiry" userId="12124cf684a9d570" providerId="LiveId" clId="{0561746D-61F1-4A42-B1EF-91FC5D875A68}" dt="2025-07-15T14:55:10.298" v="170" actId="20577"/>
          <ac:spMkLst>
            <pc:docMk/>
            <pc:sldMk cId="3116299939" sldId="342"/>
            <ac:spMk id="5" creationId="{F72B86CE-7062-4411-3424-09508D296272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2AAEDF-27BF-4034-AFBF-7C16CB2B28D7}" type="doc">
      <dgm:prSet loTypeId="urn:microsoft.com/office/officeart/2005/8/layout/arrow1" loCatId="process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571DB8F9-9139-44A4-B1F0-C55CDDE3980A}">
      <dgm:prSet phldrT="[Texto]"/>
      <dgm:spPr/>
      <dgm:t>
        <a:bodyPr/>
        <a:lstStyle/>
        <a:p>
          <a:r>
            <a:rPr lang="es-ES" dirty="0">
              <a:latin typeface="Verdana" panose="020B0604030504040204" pitchFamily="34" charset="0"/>
              <a:ea typeface="Verdana" panose="020B0604030504040204" pitchFamily="34" charset="0"/>
            </a:rPr>
            <a:t>Plan anticorrupción y de Atención al Ciudadano – PAAC                         </a:t>
          </a:r>
          <a:r>
            <a:rPr lang="es-ES" b="1" dirty="0">
              <a:latin typeface="Verdana" panose="020B0604030504040204" pitchFamily="34" charset="0"/>
              <a:ea typeface="Verdana" panose="020B0604030504040204" pitchFamily="34" charset="0"/>
            </a:rPr>
            <a:t>Hasta 2024</a:t>
          </a:r>
        </a:p>
      </dgm:t>
    </dgm:pt>
    <dgm:pt modelId="{ADE83FE4-C273-46FE-A569-77501E86D6D9}" type="parTrans" cxnId="{F0294308-6F30-47CF-9BA9-7ED3FBC2D2DE}">
      <dgm:prSet/>
      <dgm:spPr/>
      <dgm:t>
        <a:bodyPr/>
        <a:lstStyle/>
        <a:p>
          <a:endParaRPr lang="es-ES"/>
        </a:p>
      </dgm:t>
    </dgm:pt>
    <dgm:pt modelId="{B896D6F5-3A6D-45D0-B7B5-925A27DBB135}" type="sibTrans" cxnId="{F0294308-6F30-47CF-9BA9-7ED3FBC2D2DE}">
      <dgm:prSet/>
      <dgm:spPr/>
      <dgm:t>
        <a:bodyPr/>
        <a:lstStyle/>
        <a:p>
          <a:endParaRPr lang="es-ES"/>
        </a:p>
      </dgm:t>
    </dgm:pt>
    <dgm:pt modelId="{EA4CB3FD-55D8-43C6-9690-C214B8D0DE39}">
      <dgm:prSet phldrT="[Texto]"/>
      <dgm:spPr/>
      <dgm:t>
        <a:bodyPr/>
        <a:lstStyle/>
        <a:p>
          <a:r>
            <a:rPr lang="es-ES" dirty="0">
              <a:latin typeface="Verdana" panose="020B0604030504040204" pitchFamily="34" charset="0"/>
              <a:ea typeface="Verdana" panose="020B0604030504040204" pitchFamily="34" charset="0"/>
            </a:rPr>
            <a:t>Programa de Transparencia y Ética Pública – PTEP                                    </a:t>
          </a:r>
          <a:r>
            <a:rPr lang="es-ES" b="1" dirty="0">
              <a:latin typeface="Verdana" panose="020B0604030504040204" pitchFamily="34" charset="0"/>
              <a:ea typeface="Verdana" panose="020B0604030504040204" pitchFamily="34" charset="0"/>
            </a:rPr>
            <a:t>Desde 2025</a:t>
          </a:r>
        </a:p>
      </dgm:t>
    </dgm:pt>
    <dgm:pt modelId="{B748DA22-5946-4B44-86B6-B7E7CA7F08D2}" type="parTrans" cxnId="{84B99C5C-3870-4330-9D27-B981B2E6FF45}">
      <dgm:prSet/>
      <dgm:spPr/>
      <dgm:t>
        <a:bodyPr/>
        <a:lstStyle/>
        <a:p>
          <a:endParaRPr lang="es-ES"/>
        </a:p>
      </dgm:t>
    </dgm:pt>
    <dgm:pt modelId="{738E4DAE-E853-4DB1-A6A1-BBF9309740FC}" type="sibTrans" cxnId="{84B99C5C-3870-4330-9D27-B981B2E6FF45}">
      <dgm:prSet/>
      <dgm:spPr/>
      <dgm:t>
        <a:bodyPr/>
        <a:lstStyle/>
        <a:p>
          <a:endParaRPr lang="es-ES"/>
        </a:p>
      </dgm:t>
    </dgm:pt>
    <dgm:pt modelId="{0E991898-8B85-4DFB-9632-2633D69C1DC4}" type="pres">
      <dgm:prSet presAssocID="{882AAEDF-27BF-4034-AFBF-7C16CB2B28D7}" presName="cycle" presStyleCnt="0">
        <dgm:presLayoutVars>
          <dgm:dir/>
          <dgm:resizeHandles val="exact"/>
        </dgm:presLayoutVars>
      </dgm:prSet>
      <dgm:spPr/>
    </dgm:pt>
    <dgm:pt modelId="{2F8AFA93-5F53-4264-A3A0-08F1B6FD70DE}" type="pres">
      <dgm:prSet presAssocID="{571DB8F9-9139-44A4-B1F0-C55CDDE3980A}" presName="arrow" presStyleLbl="node1" presStyleIdx="0" presStyleCnt="2">
        <dgm:presLayoutVars>
          <dgm:bulletEnabled val="1"/>
        </dgm:presLayoutVars>
      </dgm:prSet>
      <dgm:spPr/>
    </dgm:pt>
    <dgm:pt modelId="{33FA09CB-3026-44D0-93CA-671C3C5C7E46}" type="pres">
      <dgm:prSet presAssocID="{EA4CB3FD-55D8-43C6-9690-C214B8D0DE39}" presName="arrow" presStyleLbl="node1" presStyleIdx="1" presStyleCnt="2">
        <dgm:presLayoutVars>
          <dgm:bulletEnabled val="1"/>
        </dgm:presLayoutVars>
      </dgm:prSet>
      <dgm:spPr/>
    </dgm:pt>
  </dgm:ptLst>
  <dgm:cxnLst>
    <dgm:cxn modelId="{08CC1E06-BC0B-433F-A961-9D48D8407AEA}" type="presOf" srcId="{571DB8F9-9139-44A4-B1F0-C55CDDE3980A}" destId="{2F8AFA93-5F53-4264-A3A0-08F1B6FD70DE}" srcOrd="0" destOrd="0" presId="urn:microsoft.com/office/officeart/2005/8/layout/arrow1"/>
    <dgm:cxn modelId="{F0294308-6F30-47CF-9BA9-7ED3FBC2D2DE}" srcId="{882AAEDF-27BF-4034-AFBF-7C16CB2B28D7}" destId="{571DB8F9-9139-44A4-B1F0-C55CDDE3980A}" srcOrd="0" destOrd="0" parTransId="{ADE83FE4-C273-46FE-A569-77501E86D6D9}" sibTransId="{B896D6F5-3A6D-45D0-B7B5-925A27DBB135}"/>
    <dgm:cxn modelId="{84B99C5C-3870-4330-9D27-B981B2E6FF45}" srcId="{882AAEDF-27BF-4034-AFBF-7C16CB2B28D7}" destId="{EA4CB3FD-55D8-43C6-9690-C214B8D0DE39}" srcOrd="1" destOrd="0" parTransId="{B748DA22-5946-4B44-86B6-B7E7CA7F08D2}" sibTransId="{738E4DAE-E853-4DB1-A6A1-BBF9309740FC}"/>
    <dgm:cxn modelId="{671CC38F-FBEC-428C-80D6-24C4256AEA13}" type="presOf" srcId="{882AAEDF-27BF-4034-AFBF-7C16CB2B28D7}" destId="{0E991898-8B85-4DFB-9632-2633D69C1DC4}" srcOrd="0" destOrd="0" presId="urn:microsoft.com/office/officeart/2005/8/layout/arrow1"/>
    <dgm:cxn modelId="{A2F7D9E6-D657-43EA-8F68-C01E59E06DE4}" type="presOf" srcId="{EA4CB3FD-55D8-43C6-9690-C214B8D0DE39}" destId="{33FA09CB-3026-44D0-93CA-671C3C5C7E46}" srcOrd="0" destOrd="0" presId="urn:microsoft.com/office/officeart/2005/8/layout/arrow1"/>
    <dgm:cxn modelId="{64786A13-E4E2-4EEC-8616-6C68A1D3475F}" type="presParOf" srcId="{0E991898-8B85-4DFB-9632-2633D69C1DC4}" destId="{2F8AFA93-5F53-4264-A3A0-08F1B6FD70DE}" srcOrd="0" destOrd="0" presId="urn:microsoft.com/office/officeart/2005/8/layout/arrow1"/>
    <dgm:cxn modelId="{8DAADF69-BB3A-40BC-B9EC-A919F811AC4C}" type="presParOf" srcId="{0E991898-8B85-4DFB-9632-2633D69C1DC4}" destId="{33FA09CB-3026-44D0-93CA-671C3C5C7E46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8A19C0-9213-D043-A1CB-DFDEC092AEFE}" type="doc">
      <dgm:prSet loTypeId="urn:microsoft.com/office/officeart/2005/8/layout/cycle2" loCatId="" qsTypeId="urn:microsoft.com/office/officeart/2005/8/quickstyle/simple1" qsCatId="simple" csTypeId="urn:microsoft.com/office/officeart/2005/8/colors/accent4_3" csCatId="accent4" phldr="1"/>
      <dgm:spPr/>
      <dgm:t>
        <a:bodyPr/>
        <a:lstStyle/>
        <a:p>
          <a:endParaRPr lang="es-MX"/>
        </a:p>
      </dgm:t>
    </dgm:pt>
    <dgm:pt modelId="{E11E1FD8-B4F7-B340-A36D-950C0E478B0B}">
      <dgm:prSet phldrT="[Texto]" custT="1"/>
      <dgm:spPr/>
      <dgm:t>
        <a:bodyPr/>
        <a:lstStyle/>
        <a:p>
          <a:pPr algn="ctr"/>
          <a:r>
            <a:rPr lang="es-MX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Formulación</a:t>
          </a:r>
        </a:p>
      </dgm:t>
    </dgm:pt>
    <dgm:pt modelId="{4EF61479-DBEC-C94C-AF49-110B2AEAF02B}" type="parTrans" cxnId="{ECBC6F3F-3104-0F4F-B472-D21EE173A6CF}">
      <dgm:prSet/>
      <dgm:spPr/>
      <dgm:t>
        <a:bodyPr/>
        <a:lstStyle/>
        <a:p>
          <a:pPr algn="ctr"/>
          <a:endParaRPr lang="es-MX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4DF3D269-9AC6-FF4B-8066-A6576B20A0E1}" type="sibTrans" cxnId="{ECBC6F3F-3104-0F4F-B472-D21EE173A6CF}">
      <dgm:prSet/>
      <dgm:spPr/>
      <dgm:t>
        <a:bodyPr/>
        <a:lstStyle/>
        <a:p>
          <a:pPr algn="ctr"/>
          <a:endParaRPr lang="es-MX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BEBFB0F2-9B01-FC45-86DF-67E6D212F043}">
      <dgm:prSet phldrT="[Texto]" custT="1"/>
      <dgm:spPr/>
      <dgm:t>
        <a:bodyPr/>
        <a:lstStyle/>
        <a:p>
          <a:pPr algn="ctr"/>
          <a:r>
            <a:rPr lang="es-MX" sz="11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Modificación o reformulación</a:t>
          </a:r>
        </a:p>
      </dgm:t>
    </dgm:pt>
    <dgm:pt modelId="{5CFBAE46-2547-4249-A013-EDB20348B678}" type="parTrans" cxnId="{B375E27D-0FA0-4349-A359-C5D8878434AD}">
      <dgm:prSet/>
      <dgm:spPr/>
      <dgm:t>
        <a:bodyPr/>
        <a:lstStyle/>
        <a:p>
          <a:pPr algn="ctr"/>
          <a:endParaRPr lang="es-MX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4CA47C20-5A41-2345-A0E4-199148050271}" type="sibTrans" cxnId="{B375E27D-0FA0-4349-A359-C5D8878434AD}">
      <dgm:prSet/>
      <dgm:spPr/>
      <dgm:t>
        <a:bodyPr/>
        <a:lstStyle/>
        <a:p>
          <a:pPr algn="ctr"/>
          <a:endParaRPr lang="es-MX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FA6623E8-50C8-BB4E-AACB-37DBEB9C9195}">
      <dgm:prSet phldrT="[Texto]" custT="1"/>
      <dgm:spPr/>
      <dgm:t>
        <a:bodyPr/>
        <a:lstStyle/>
        <a:p>
          <a:pPr algn="ctr"/>
          <a:r>
            <a:rPr lang="es-MX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Validación</a:t>
          </a:r>
        </a:p>
      </dgm:t>
    </dgm:pt>
    <dgm:pt modelId="{664A1C9F-1D0A-A64A-BA78-A3D9879A278A}" type="parTrans" cxnId="{C8F1959A-D79F-3544-A9CE-1C32107FBD37}">
      <dgm:prSet/>
      <dgm:spPr/>
      <dgm:t>
        <a:bodyPr/>
        <a:lstStyle/>
        <a:p>
          <a:pPr algn="ctr"/>
          <a:endParaRPr lang="es-MX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2353CB4E-D6A7-EE49-81B8-3EF07B9056A6}" type="sibTrans" cxnId="{C8F1959A-D79F-3544-A9CE-1C32107FBD37}">
      <dgm:prSet/>
      <dgm:spPr/>
      <dgm:t>
        <a:bodyPr/>
        <a:lstStyle/>
        <a:p>
          <a:pPr algn="ctr"/>
          <a:endParaRPr lang="es-MX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AAC225CF-9E6E-974A-9049-48B3D6191039}">
      <dgm:prSet phldrT="[Texto]" custT="1"/>
      <dgm:spPr/>
      <dgm:t>
        <a:bodyPr/>
        <a:lstStyle/>
        <a:p>
          <a:pPr algn="ctr"/>
          <a:r>
            <a:rPr lang="es-MX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Consolidación</a:t>
          </a:r>
        </a:p>
      </dgm:t>
    </dgm:pt>
    <dgm:pt modelId="{99B1BC62-7B9B-A64F-813E-AB1A2C207464}" type="parTrans" cxnId="{1CE0D30B-B955-084B-BAC0-C637746E288B}">
      <dgm:prSet/>
      <dgm:spPr/>
      <dgm:t>
        <a:bodyPr/>
        <a:lstStyle/>
        <a:p>
          <a:pPr algn="ctr"/>
          <a:endParaRPr lang="es-MX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BD5B3E16-9D04-194E-996E-9EB4868CD949}" type="sibTrans" cxnId="{1CE0D30B-B955-084B-BAC0-C637746E288B}">
      <dgm:prSet/>
      <dgm:spPr/>
      <dgm:t>
        <a:bodyPr/>
        <a:lstStyle/>
        <a:p>
          <a:pPr algn="ctr"/>
          <a:endParaRPr lang="es-MX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2DCD8CB9-E57E-1446-9F79-1744F09445F9}">
      <dgm:prSet phldrT="[Texto]" custT="1"/>
      <dgm:spPr/>
      <dgm:t>
        <a:bodyPr/>
        <a:lstStyle/>
        <a:p>
          <a:pPr algn="ctr"/>
          <a:r>
            <a:rPr lang="es-MX" sz="120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Aprobación</a:t>
          </a:r>
        </a:p>
      </dgm:t>
    </dgm:pt>
    <dgm:pt modelId="{9F871DBD-2555-5545-8AFC-8BEFFD991159}" type="parTrans" cxnId="{803C1872-1140-0B4D-8721-F24A3764F1C9}">
      <dgm:prSet/>
      <dgm:spPr/>
      <dgm:t>
        <a:bodyPr/>
        <a:lstStyle/>
        <a:p>
          <a:pPr algn="ctr"/>
          <a:endParaRPr lang="es-MX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20D63782-759C-D44D-B26D-EA20D2BA4D3A}" type="sibTrans" cxnId="{803C1872-1140-0B4D-8721-F24A3764F1C9}">
      <dgm:prSet/>
      <dgm:spPr/>
      <dgm:t>
        <a:bodyPr/>
        <a:lstStyle/>
        <a:p>
          <a:pPr algn="ctr"/>
          <a:endParaRPr lang="es-MX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3946B62C-FD0C-D241-ADC6-1195A49A650A}">
      <dgm:prSet phldrT="[Texto]" custT="1"/>
      <dgm:spPr/>
      <dgm:t>
        <a:bodyPr/>
        <a:lstStyle/>
        <a:p>
          <a:pPr algn="ctr"/>
          <a:r>
            <a:rPr lang="es-MX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Publicación</a:t>
          </a:r>
        </a:p>
      </dgm:t>
    </dgm:pt>
    <dgm:pt modelId="{595333A7-FEEF-0B4A-984A-E9B3E7A516CC}" type="parTrans" cxnId="{BC04691B-C543-434F-AB1D-246E4ADD1E0D}">
      <dgm:prSet/>
      <dgm:spPr/>
      <dgm:t>
        <a:bodyPr/>
        <a:lstStyle/>
        <a:p>
          <a:pPr algn="ctr"/>
          <a:endParaRPr lang="es-MX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9A53CE92-9A65-A747-A873-0BD50BF98887}" type="sibTrans" cxnId="{BC04691B-C543-434F-AB1D-246E4ADD1E0D}">
      <dgm:prSet/>
      <dgm:spPr/>
      <dgm:t>
        <a:bodyPr/>
        <a:lstStyle/>
        <a:p>
          <a:pPr algn="ctr"/>
          <a:endParaRPr lang="es-MX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608E40E4-ADB5-F84F-B260-E14A406FD92A}">
      <dgm:prSet phldrT="[Texto]" custT="1"/>
      <dgm:spPr/>
      <dgm:t>
        <a:bodyPr/>
        <a:lstStyle/>
        <a:p>
          <a:pPr algn="ctr"/>
          <a:r>
            <a:rPr lang="es-MX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Ejecución</a:t>
          </a:r>
        </a:p>
      </dgm:t>
    </dgm:pt>
    <dgm:pt modelId="{51808F40-9A11-1E44-A28D-E0BA8E43F318}" type="parTrans" cxnId="{28CE64B5-587B-C147-8784-CFF918F95EA9}">
      <dgm:prSet/>
      <dgm:spPr/>
      <dgm:t>
        <a:bodyPr/>
        <a:lstStyle/>
        <a:p>
          <a:pPr algn="ctr"/>
          <a:endParaRPr lang="es-MX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A70166AE-379D-B542-B34C-EB3D06603854}" type="sibTrans" cxnId="{28CE64B5-587B-C147-8784-CFF918F95EA9}">
      <dgm:prSet/>
      <dgm:spPr/>
      <dgm:t>
        <a:bodyPr/>
        <a:lstStyle/>
        <a:p>
          <a:pPr algn="ctr"/>
          <a:endParaRPr lang="es-MX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CE879B65-7AFC-1640-9A12-C2EDE3A91610}" type="pres">
      <dgm:prSet presAssocID="{4C8A19C0-9213-D043-A1CB-DFDEC092AEFE}" presName="cycle" presStyleCnt="0">
        <dgm:presLayoutVars>
          <dgm:dir/>
          <dgm:resizeHandles val="exact"/>
        </dgm:presLayoutVars>
      </dgm:prSet>
      <dgm:spPr/>
    </dgm:pt>
    <dgm:pt modelId="{D002BCB2-87DC-3A45-83BA-F29078D357C1}" type="pres">
      <dgm:prSet presAssocID="{E11E1FD8-B4F7-B340-A36D-950C0E478B0B}" presName="node" presStyleLbl="node1" presStyleIdx="0" presStyleCnt="7">
        <dgm:presLayoutVars>
          <dgm:bulletEnabled val="1"/>
        </dgm:presLayoutVars>
      </dgm:prSet>
      <dgm:spPr/>
    </dgm:pt>
    <dgm:pt modelId="{6AF6CEDE-9ABA-9948-A80A-40AECE19DE43}" type="pres">
      <dgm:prSet presAssocID="{4DF3D269-9AC6-FF4B-8066-A6576B20A0E1}" presName="sibTrans" presStyleLbl="sibTrans2D1" presStyleIdx="0" presStyleCnt="7"/>
      <dgm:spPr/>
    </dgm:pt>
    <dgm:pt modelId="{9C99C0A3-75C1-0A4F-B485-28D11B32549D}" type="pres">
      <dgm:prSet presAssocID="{4DF3D269-9AC6-FF4B-8066-A6576B20A0E1}" presName="connectorText" presStyleLbl="sibTrans2D1" presStyleIdx="0" presStyleCnt="7"/>
      <dgm:spPr/>
    </dgm:pt>
    <dgm:pt modelId="{E509F085-F1DB-9A4A-822C-76C62EA86156}" type="pres">
      <dgm:prSet presAssocID="{FA6623E8-50C8-BB4E-AACB-37DBEB9C9195}" presName="node" presStyleLbl="node1" presStyleIdx="1" presStyleCnt="7">
        <dgm:presLayoutVars>
          <dgm:bulletEnabled val="1"/>
        </dgm:presLayoutVars>
      </dgm:prSet>
      <dgm:spPr/>
    </dgm:pt>
    <dgm:pt modelId="{798118C5-CE16-F445-9487-DEAA56E1AE59}" type="pres">
      <dgm:prSet presAssocID="{2353CB4E-D6A7-EE49-81B8-3EF07B9056A6}" presName="sibTrans" presStyleLbl="sibTrans2D1" presStyleIdx="1" presStyleCnt="7"/>
      <dgm:spPr/>
    </dgm:pt>
    <dgm:pt modelId="{1AA3F6E1-EB57-E74D-9187-10B19C01BFE8}" type="pres">
      <dgm:prSet presAssocID="{2353CB4E-D6A7-EE49-81B8-3EF07B9056A6}" presName="connectorText" presStyleLbl="sibTrans2D1" presStyleIdx="1" presStyleCnt="7"/>
      <dgm:spPr/>
    </dgm:pt>
    <dgm:pt modelId="{56A9503F-33E9-F046-9682-EB6279AF76A9}" type="pres">
      <dgm:prSet presAssocID="{AAC225CF-9E6E-974A-9049-48B3D6191039}" presName="node" presStyleLbl="node1" presStyleIdx="2" presStyleCnt="7" custScaleX="130751">
        <dgm:presLayoutVars>
          <dgm:bulletEnabled val="1"/>
        </dgm:presLayoutVars>
      </dgm:prSet>
      <dgm:spPr/>
    </dgm:pt>
    <dgm:pt modelId="{0FF0D36F-553A-4146-9061-E888343BD94D}" type="pres">
      <dgm:prSet presAssocID="{BD5B3E16-9D04-194E-996E-9EB4868CD949}" presName="sibTrans" presStyleLbl="sibTrans2D1" presStyleIdx="2" presStyleCnt="7"/>
      <dgm:spPr/>
    </dgm:pt>
    <dgm:pt modelId="{A83CB08C-255A-694E-B471-605EB0DC7E51}" type="pres">
      <dgm:prSet presAssocID="{BD5B3E16-9D04-194E-996E-9EB4868CD949}" presName="connectorText" presStyleLbl="sibTrans2D1" presStyleIdx="2" presStyleCnt="7"/>
      <dgm:spPr/>
    </dgm:pt>
    <dgm:pt modelId="{1DD03BFF-67FB-CB48-B5E5-0F42CBA6262C}" type="pres">
      <dgm:prSet presAssocID="{2DCD8CB9-E57E-1446-9F79-1744F09445F9}" presName="node" presStyleLbl="node1" presStyleIdx="3" presStyleCnt="7">
        <dgm:presLayoutVars>
          <dgm:bulletEnabled val="1"/>
        </dgm:presLayoutVars>
      </dgm:prSet>
      <dgm:spPr/>
    </dgm:pt>
    <dgm:pt modelId="{D4A655F4-A183-074B-824B-2D8A025BC653}" type="pres">
      <dgm:prSet presAssocID="{20D63782-759C-D44D-B26D-EA20D2BA4D3A}" presName="sibTrans" presStyleLbl="sibTrans2D1" presStyleIdx="3" presStyleCnt="7"/>
      <dgm:spPr/>
    </dgm:pt>
    <dgm:pt modelId="{D1A24E2D-D705-A544-8D3A-4CCBDD62F4E8}" type="pres">
      <dgm:prSet presAssocID="{20D63782-759C-D44D-B26D-EA20D2BA4D3A}" presName="connectorText" presStyleLbl="sibTrans2D1" presStyleIdx="3" presStyleCnt="7"/>
      <dgm:spPr/>
    </dgm:pt>
    <dgm:pt modelId="{23A85009-EECD-3243-8F07-EEA93BA71C8F}" type="pres">
      <dgm:prSet presAssocID="{3946B62C-FD0C-D241-ADC6-1195A49A650A}" presName="node" presStyleLbl="node1" presStyleIdx="4" presStyleCnt="7">
        <dgm:presLayoutVars>
          <dgm:bulletEnabled val="1"/>
        </dgm:presLayoutVars>
      </dgm:prSet>
      <dgm:spPr/>
    </dgm:pt>
    <dgm:pt modelId="{3D2D68BF-DA35-C649-BE4B-3AC4FDCCF2AD}" type="pres">
      <dgm:prSet presAssocID="{9A53CE92-9A65-A747-A873-0BD50BF98887}" presName="sibTrans" presStyleLbl="sibTrans2D1" presStyleIdx="4" presStyleCnt="7"/>
      <dgm:spPr/>
    </dgm:pt>
    <dgm:pt modelId="{421F9B21-CF09-6441-A1EB-E77DB735D386}" type="pres">
      <dgm:prSet presAssocID="{9A53CE92-9A65-A747-A873-0BD50BF98887}" presName="connectorText" presStyleLbl="sibTrans2D1" presStyleIdx="4" presStyleCnt="7"/>
      <dgm:spPr/>
    </dgm:pt>
    <dgm:pt modelId="{273D16A7-8640-BB4F-90A6-6FEE69F37EB4}" type="pres">
      <dgm:prSet presAssocID="{608E40E4-ADB5-F84F-B260-E14A406FD92A}" presName="node" presStyleLbl="node1" presStyleIdx="5" presStyleCnt="7">
        <dgm:presLayoutVars>
          <dgm:bulletEnabled val="1"/>
        </dgm:presLayoutVars>
      </dgm:prSet>
      <dgm:spPr/>
    </dgm:pt>
    <dgm:pt modelId="{9CB9B597-2807-0B46-93A4-D413482373C7}" type="pres">
      <dgm:prSet presAssocID="{A70166AE-379D-B542-B34C-EB3D06603854}" presName="sibTrans" presStyleLbl="sibTrans2D1" presStyleIdx="5" presStyleCnt="7"/>
      <dgm:spPr/>
    </dgm:pt>
    <dgm:pt modelId="{BE33AF12-8F38-D841-9660-8D60343E47E2}" type="pres">
      <dgm:prSet presAssocID="{A70166AE-379D-B542-B34C-EB3D06603854}" presName="connectorText" presStyleLbl="sibTrans2D1" presStyleIdx="5" presStyleCnt="7"/>
      <dgm:spPr/>
    </dgm:pt>
    <dgm:pt modelId="{E428BCDB-5686-5145-9EFF-0D1D22732BBD}" type="pres">
      <dgm:prSet presAssocID="{BEBFB0F2-9B01-FC45-86DF-67E6D212F043}" presName="node" presStyleLbl="node1" presStyleIdx="6" presStyleCnt="7">
        <dgm:presLayoutVars>
          <dgm:bulletEnabled val="1"/>
        </dgm:presLayoutVars>
      </dgm:prSet>
      <dgm:spPr/>
    </dgm:pt>
    <dgm:pt modelId="{660FD83E-E55E-1A49-93EF-7D0772CD6C3E}" type="pres">
      <dgm:prSet presAssocID="{4CA47C20-5A41-2345-A0E4-199148050271}" presName="sibTrans" presStyleLbl="sibTrans2D1" presStyleIdx="6" presStyleCnt="7"/>
      <dgm:spPr/>
    </dgm:pt>
    <dgm:pt modelId="{D5BC196D-004C-A54C-B07D-D3D3906E0BA5}" type="pres">
      <dgm:prSet presAssocID="{4CA47C20-5A41-2345-A0E4-199148050271}" presName="connectorText" presStyleLbl="sibTrans2D1" presStyleIdx="6" presStyleCnt="7"/>
      <dgm:spPr/>
    </dgm:pt>
  </dgm:ptLst>
  <dgm:cxnLst>
    <dgm:cxn modelId="{1CE0D30B-B955-084B-BAC0-C637746E288B}" srcId="{4C8A19C0-9213-D043-A1CB-DFDEC092AEFE}" destId="{AAC225CF-9E6E-974A-9049-48B3D6191039}" srcOrd="2" destOrd="0" parTransId="{99B1BC62-7B9B-A64F-813E-AB1A2C207464}" sibTransId="{BD5B3E16-9D04-194E-996E-9EB4868CD949}"/>
    <dgm:cxn modelId="{A9C45416-51F8-E949-8642-E8C11EA7CD8D}" type="presOf" srcId="{FA6623E8-50C8-BB4E-AACB-37DBEB9C9195}" destId="{E509F085-F1DB-9A4A-822C-76C62EA86156}" srcOrd="0" destOrd="0" presId="urn:microsoft.com/office/officeart/2005/8/layout/cycle2"/>
    <dgm:cxn modelId="{9339D917-96BD-574B-BA40-6D6B4C382B38}" type="presOf" srcId="{4CA47C20-5A41-2345-A0E4-199148050271}" destId="{660FD83E-E55E-1A49-93EF-7D0772CD6C3E}" srcOrd="0" destOrd="0" presId="urn:microsoft.com/office/officeart/2005/8/layout/cycle2"/>
    <dgm:cxn modelId="{BC04691B-C543-434F-AB1D-246E4ADD1E0D}" srcId="{4C8A19C0-9213-D043-A1CB-DFDEC092AEFE}" destId="{3946B62C-FD0C-D241-ADC6-1195A49A650A}" srcOrd="4" destOrd="0" parTransId="{595333A7-FEEF-0B4A-984A-E9B3E7A516CC}" sibTransId="{9A53CE92-9A65-A747-A873-0BD50BF98887}"/>
    <dgm:cxn modelId="{25376C1E-1A61-E643-A8D2-D0991D53685D}" type="presOf" srcId="{3946B62C-FD0C-D241-ADC6-1195A49A650A}" destId="{23A85009-EECD-3243-8F07-EEA93BA71C8F}" srcOrd="0" destOrd="0" presId="urn:microsoft.com/office/officeart/2005/8/layout/cycle2"/>
    <dgm:cxn modelId="{A6B8A51F-E8F1-EA4C-B77B-2E72BDFDF087}" type="presOf" srcId="{BEBFB0F2-9B01-FC45-86DF-67E6D212F043}" destId="{E428BCDB-5686-5145-9EFF-0D1D22732BBD}" srcOrd="0" destOrd="0" presId="urn:microsoft.com/office/officeart/2005/8/layout/cycle2"/>
    <dgm:cxn modelId="{D148252A-20E5-5241-8CD9-1A64C470B456}" type="presOf" srcId="{4CA47C20-5A41-2345-A0E4-199148050271}" destId="{D5BC196D-004C-A54C-B07D-D3D3906E0BA5}" srcOrd="1" destOrd="0" presId="urn:microsoft.com/office/officeart/2005/8/layout/cycle2"/>
    <dgm:cxn modelId="{24EC522C-AD5F-E64C-B738-28F1FC48F63D}" type="presOf" srcId="{BD5B3E16-9D04-194E-996E-9EB4868CD949}" destId="{0FF0D36F-553A-4146-9061-E888343BD94D}" srcOrd="0" destOrd="0" presId="urn:microsoft.com/office/officeart/2005/8/layout/cycle2"/>
    <dgm:cxn modelId="{821CF93E-A461-AA44-9C86-6D2940E2E8BA}" type="presOf" srcId="{A70166AE-379D-B542-B34C-EB3D06603854}" destId="{9CB9B597-2807-0B46-93A4-D413482373C7}" srcOrd="0" destOrd="0" presId="urn:microsoft.com/office/officeart/2005/8/layout/cycle2"/>
    <dgm:cxn modelId="{ECBC6F3F-3104-0F4F-B472-D21EE173A6CF}" srcId="{4C8A19C0-9213-D043-A1CB-DFDEC092AEFE}" destId="{E11E1FD8-B4F7-B340-A36D-950C0E478B0B}" srcOrd="0" destOrd="0" parTransId="{4EF61479-DBEC-C94C-AF49-110B2AEAF02B}" sibTransId="{4DF3D269-9AC6-FF4B-8066-A6576B20A0E1}"/>
    <dgm:cxn modelId="{0781C867-300E-A142-9833-8088A16D8501}" type="presOf" srcId="{608E40E4-ADB5-F84F-B260-E14A406FD92A}" destId="{273D16A7-8640-BB4F-90A6-6FEE69F37EB4}" srcOrd="0" destOrd="0" presId="urn:microsoft.com/office/officeart/2005/8/layout/cycle2"/>
    <dgm:cxn modelId="{803C1872-1140-0B4D-8721-F24A3764F1C9}" srcId="{4C8A19C0-9213-D043-A1CB-DFDEC092AEFE}" destId="{2DCD8CB9-E57E-1446-9F79-1744F09445F9}" srcOrd="3" destOrd="0" parTransId="{9F871DBD-2555-5545-8AFC-8BEFFD991159}" sibTransId="{20D63782-759C-D44D-B26D-EA20D2BA4D3A}"/>
    <dgm:cxn modelId="{2D535F74-5729-5A4D-A8B5-D9A3D93205FB}" type="presOf" srcId="{2353CB4E-D6A7-EE49-81B8-3EF07B9056A6}" destId="{1AA3F6E1-EB57-E74D-9187-10B19C01BFE8}" srcOrd="1" destOrd="0" presId="urn:microsoft.com/office/officeart/2005/8/layout/cycle2"/>
    <dgm:cxn modelId="{BD71D478-0507-1B4C-A8B3-DD1617C069FA}" type="presOf" srcId="{9A53CE92-9A65-A747-A873-0BD50BF98887}" destId="{3D2D68BF-DA35-C649-BE4B-3AC4FDCCF2AD}" srcOrd="0" destOrd="0" presId="urn:microsoft.com/office/officeart/2005/8/layout/cycle2"/>
    <dgm:cxn modelId="{B375E27D-0FA0-4349-A359-C5D8878434AD}" srcId="{4C8A19C0-9213-D043-A1CB-DFDEC092AEFE}" destId="{BEBFB0F2-9B01-FC45-86DF-67E6D212F043}" srcOrd="6" destOrd="0" parTransId="{5CFBAE46-2547-4249-A013-EDB20348B678}" sibTransId="{4CA47C20-5A41-2345-A0E4-199148050271}"/>
    <dgm:cxn modelId="{0FD33A85-E95C-484C-B80A-2E96B811C267}" type="presOf" srcId="{20D63782-759C-D44D-B26D-EA20D2BA4D3A}" destId="{D4A655F4-A183-074B-824B-2D8A025BC653}" srcOrd="0" destOrd="0" presId="urn:microsoft.com/office/officeart/2005/8/layout/cycle2"/>
    <dgm:cxn modelId="{C7698595-2963-4E45-9344-37B103A5BDBA}" type="presOf" srcId="{2353CB4E-D6A7-EE49-81B8-3EF07B9056A6}" destId="{798118C5-CE16-F445-9487-DEAA56E1AE59}" srcOrd="0" destOrd="0" presId="urn:microsoft.com/office/officeart/2005/8/layout/cycle2"/>
    <dgm:cxn modelId="{66F98E95-B5B8-3F47-AD4D-832CD70CBBE6}" type="presOf" srcId="{20D63782-759C-D44D-B26D-EA20D2BA4D3A}" destId="{D1A24E2D-D705-A544-8D3A-4CCBDD62F4E8}" srcOrd="1" destOrd="0" presId="urn:microsoft.com/office/officeart/2005/8/layout/cycle2"/>
    <dgm:cxn modelId="{C8F1959A-D79F-3544-A9CE-1C32107FBD37}" srcId="{4C8A19C0-9213-D043-A1CB-DFDEC092AEFE}" destId="{FA6623E8-50C8-BB4E-AACB-37DBEB9C9195}" srcOrd="1" destOrd="0" parTransId="{664A1C9F-1D0A-A64A-BA78-A3D9879A278A}" sibTransId="{2353CB4E-D6A7-EE49-81B8-3EF07B9056A6}"/>
    <dgm:cxn modelId="{FAF072A1-7567-3C40-89F5-C22AB660B9F8}" type="presOf" srcId="{BD5B3E16-9D04-194E-996E-9EB4868CD949}" destId="{A83CB08C-255A-694E-B471-605EB0DC7E51}" srcOrd="1" destOrd="0" presId="urn:microsoft.com/office/officeart/2005/8/layout/cycle2"/>
    <dgm:cxn modelId="{CB0C9BB2-3B64-C943-9B61-561EDA3F06A9}" type="presOf" srcId="{E11E1FD8-B4F7-B340-A36D-950C0E478B0B}" destId="{D002BCB2-87DC-3A45-83BA-F29078D357C1}" srcOrd="0" destOrd="0" presId="urn:microsoft.com/office/officeart/2005/8/layout/cycle2"/>
    <dgm:cxn modelId="{5DEF5CB4-7A89-9F47-8A7F-E0FAFE7563DD}" type="presOf" srcId="{4C8A19C0-9213-D043-A1CB-DFDEC092AEFE}" destId="{CE879B65-7AFC-1640-9A12-C2EDE3A91610}" srcOrd="0" destOrd="0" presId="urn:microsoft.com/office/officeart/2005/8/layout/cycle2"/>
    <dgm:cxn modelId="{28CE64B5-587B-C147-8784-CFF918F95EA9}" srcId="{4C8A19C0-9213-D043-A1CB-DFDEC092AEFE}" destId="{608E40E4-ADB5-F84F-B260-E14A406FD92A}" srcOrd="5" destOrd="0" parTransId="{51808F40-9A11-1E44-A28D-E0BA8E43F318}" sibTransId="{A70166AE-379D-B542-B34C-EB3D06603854}"/>
    <dgm:cxn modelId="{FDBB76BD-30F6-C549-B502-678DBC2EE8F5}" type="presOf" srcId="{9A53CE92-9A65-A747-A873-0BD50BF98887}" destId="{421F9B21-CF09-6441-A1EB-E77DB735D386}" srcOrd="1" destOrd="0" presId="urn:microsoft.com/office/officeart/2005/8/layout/cycle2"/>
    <dgm:cxn modelId="{AA33DFCA-988F-4F47-B5DC-ED06B7BD8C73}" type="presOf" srcId="{2DCD8CB9-E57E-1446-9F79-1744F09445F9}" destId="{1DD03BFF-67FB-CB48-B5E5-0F42CBA6262C}" srcOrd="0" destOrd="0" presId="urn:microsoft.com/office/officeart/2005/8/layout/cycle2"/>
    <dgm:cxn modelId="{14729DE2-47F0-EA45-B734-253853BA5C1E}" type="presOf" srcId="{4DF3D269-9AC6-FF4B-8066-A6576B20A0E1}" destId="{6AF6CEDE-9ABA-9948-A80A-40AECE19DE43}" srcOrd="0" destOrd="0" presId="urn:microsoft.com/office/officeart/2005/8/layout/cycle2"/>
    <dgm:cxn modelId="{F52595EF-B145-754D-9205-16C96CED2D73}" type="presOf" srcId="{AAC225CF-9E6E-974A-9049-48B3D6191039}" destId="{56A9503F-33E9-F046-9682-EB6279AF76A9}" srcOrd="0" destOrd="0" presId="urn:microsoft.com/office/officeart/2005/8/layout/cycle2"/>
    <dgm:cxn modelId="{1A20E7F6-8982-E442-8BE6-E49DBBEEE171}" type="presOf" srcId="{A70166AE-379D-B542-B34C-EB3D06603854}" destId="{BE33AF12-8F38-D841-9660-8D60343E47E2}" srcOrd="1" destOrd="0" presId="urn:microsoft.com/office/officeart/2005/8/layout/cycle2"/>
    <dgm:cxn modelId="{E3AC54FA-FEC1-6A4E-9404-839162A6C174}" type="presOf" srcId="{4DF3D269-9AC6-FF4B-8066-A6576B20A0E1}" destId="{9C99C0A3-75C1-0A4F-B485-28D11B32549D}" srcOrd="1" destOrd="0" presId="urn:microsoft.com/office/officeart/2005/8/layout/cycle2"/>
    <dgm:cxn modelId="{2ABAEF27-BB40-0344-B36D-AAACF373883B}" type="presParOf" srcId="{CE879B65-7AFC-1640-9A12-C2EDE3A91610}" destId="{D002BCB2-87DC-3A45-83BA-F29078D357C1}" srcOrd="0" destOrd="0" presId="urn:microsoft.com/office/officeart/2005/8/layout/cycle2"/>
    <dgm:cxn modelId="{BCEB104D-0E50-D84C-9A95-E1EEF550C32B}" type="presParOf" srcId="{CE879B65-7AFC-1640-9A12-C2EDE3A91610}" destId="{6AF6CEDE-9ABA-9948-A80A-40AECE19DE43}" srcOrd="1" destOrd="0" presId="urn:microsoft.com/office/officeart/2005/8/layout/cycle2"/>
    <dgm:cxn modelId="{29E456DF-8AE8-ED48-91CF-16C3B8507A98}" type="presParOf" srcId="{6AF6CEDE-9ABA-9948-A80A-40AECE19DE43}" destId="{9C99C0A3-75C1-0A4F-B485-28D11B32549D}" srcOrd="0" destOrd="0" presId="urn:microsoft.com/office/officeart/2005/8/layout/cycle2"/>
    <dgm:cxn modelId="{B1EC7D8E-D270-B34E-B2D2-56900C83CA12}" type="presParOf" srcId="{CE879B65-7AFC-1640-9A12-C2EDE3A91610}" destId="{E509F085-F1DB-9A4A-822C-76C62EA86156}" srcOrd="2" destOrd="0" presId="urn:microsoft.com/office/officeart/2005/8/layout/cycle2"/>
    <dgm:cxn modelId="{818B0F00-62F5-8A41-B859-955BBFC50C25}" type="presParOf" srcId="{CE879B65-7AFC-1640-9A12-C2EDE3A91610}" destId="{798118C5-CE16-F445-9487-DEAA56E1AE59}" srcOrd="3" destOrd="0" presId="urn:microsoft.com/office/officeart/2005/8/layout/cycle2"/>
    <dgm:cxn modelId="{FF2F7070-5141-0A4C-A9C7-671A2BFB7578}" type="presParOf" srcId="{798118C5-CE16-F445-9487-DEAA56E1AE59}" destId="{1AA3F6E1-EB57-E74D-9187-10B19C01BFE8}" srcOrd="0" destOrd="0" presId="urn:microsoft.com/office/officeart/2005/8/layout/cycle2"/>
    <dgm:cxn modelId="{E24B1120-0AF3-7A47-9367-804377E30D31}" type="presParOf" srcId="{CE879B65-7AFC-1640-9A12-C2EDE3A91610}" destId="{56A9503F-33E9-F046-9682-EB6279AF76A9}" srcOrd="4" destOrd="0" presId="urn:microsoft.com/office/officeart/2005/8/layout/cycle2"/>
    <dgm:cxn modelId="{8E1FFC75-7912-BD4A-961C-A5427A518A64}" type="presParOf" srcId="{CE879B65-7AFC-1640-9A12-C2EDE3A91610}" destId="{0FF0D36F-553A-4146-9061-E888343BD94D}" srcOrd="5" destOrd="0" presId="urn:microsoft.com/office/officeart/2005/8/layout/cycle2"/>
    <dgm:cxn modelId="{1CA38A17-245B-5A48-BEB5-B729F1604612}" type="presParOf" srcId="{0FF0D36F-553A-4146-9061-E888343BD94D}" destId="{A83CB08C-255A-694E-B471-605EB0DC7E51}" srcOrd="0" destOrd="0" presId="urn:microsoft.com/office/officeart/2005/8/layout/cycle2"/>
    <dgm:cxn modelId="{4A445288-DA51-2048-A162-DDD3DC5BF5ED}" type="presParOf" srcId="{CE879B65-7AFC-1640-9A12-C2EDE3A91610}" destId="{1DD03BFF-67FB-CB48-B5E5-0F42CBA6262C}" srcOrd="6" destOrd="0" presId="urn:microsoft.com/office/officeart/2005/8/layout/cycle2"/>
    <dgm:cxn modelId="{359550E6-77C5-BB49-A2DC-1B77ECF5A48E}" type="presParOf" srcId="{CE879B65-7AFC-1640-9A12-C2EDE3A91610}" destId="{D4A655F4-A183-074B-824B-2D8A025BC653}" srcOrd="7" destOrd="0" presId="urn:microsoft.com/office/officeart/2005/8/layout/cycle2"/>
    <dgm:cxn modelId="{4742E02A-BC08-9A4D-991F-D9D2FAAC7638}" type="presParOf" srcId="{D4A655F4-A183-074B-824B-2D8A025BC653}" destId="{D1A24E2D-D705-A544-8D3A-4CCBDD62F4E8}" srcOrd="0" destOrd="0" presId="urn:microsoft.com/office/officeart/2005/8/layout/cycle2"/>
    <dgm:cxn modelId="{EC2217C6-2C4E-ED42-96E0-EFB703594E7D}" type="presParOf" srcId="{CE879B65-7AFC-1640-9A12-C2EDE3A91610}" destId="{23A85009-EECD-3243-8F07-EEA93BA71C8F}" srcOrd="8" destOrd="0" presId="urn:microsoft.com/office/officeart/2005/8/layout/cycle2"/>
    <dgm:cxn modelId="{BCDBE2AE-83E2-314A-BE63-E6906246FEC5}" type="presParOf" srcId="{CE879B65-7AFC-1640-9A12-C2EDE3A91610}" destId="{3D2D68BF-DA35-C649-BE4B-3AC4FDCCF2AD}" srcOrd="9" destOrd="0" presId="urn:microsoft.com/office/officeart/2005/8/layout/cycle2"/>
    <dgm:cxn modelId="{00667CFD-AB4A-6648-B923-CB13AF2B0512}" type="presParOf" srcId="{3D2D68BF-DA35-C649-BE4B-3AC4FDCCF2AD}" destId="{421F9B21-CF09-6441-A1EB-E77DB735D386}" srcOrd="0" destOrd="0" presId="urn:microsoft.com/office/officeart/2005/8/layout/cycle2"/>
    <dgm:cxn modelId="{E0E762AC-134C-F449-A89A-50F08914A87C}" type="presParOf" srcId="{CE879B65-7AFC-1640-9A12-C2EDE3A91610}" destId="{273D16A7-8640-BB4F-90A6-6FEE69F37EB4}" srcOrd="10" destOrd="0" presId="urn:microsoft.com/office/officeart/2005/8/layout/cycle2"/>
    <dgm:cxn modelId="{E5238179-CBB4-C04A-B38B-FB9D3FD145C9}" type="presParOf" srcId="{CE879B65-7AFC-1640-9A12-C2EDE3A91610}" destId="{9CB9B597-2807-0B46-93A4-D413482373C7}" srcOrd="11" destOrd="0" presId="urn:microsoft.com/office/officeart/2005/8/layout/cycle2"/>
    <dgm:cxn modelId="{A20B142E-75B1-B14D-9D8B-36FC96429FAA}" type="presParOf" srcId="{9CB9B597-2807-0B46-93A4-D413482373C7}" destId="{BE33AF12-8F38-D841-9660-8D60343E47E2}" srcOrd="0" destOrd="0" presId="urn:microsoft.com/office/officeart/2005/8/layout/cycle2"/>
    <dgm:cxn modelId="{39FABE75-1898-B848-945F-76B45724FE44}" type="presParOf" srcId="{CE879B65-7AFC-1640-9A12-C2EDE3A91610}" destId="{E428BCDB-5686-5145-9EFF-0D1D22732BBD}" srcOrd="12" destOrd="0" presId="urn:microsoft.com/office/officeart/2005/8/layout/cycle2"/>
    <dgm:cxn modelId="{174C2235-F439-1147-B0BD-400AC0929986}" type="presParOf" srcId="{CE879B65-7AFC-1640-9A12-C2EDE3A91610}" destId="{660FD83E-E55E-1A49-93EF-7D0772CD6C3E}" srcOrd="13" destOrd="0" presId="urn:microsoft.com/office/officeart/2005/8/layout/cycle2"/>
    <dgm:cxn modelId="{06AC5FCF-DE76-884B-8563-BEA2136C7D82}" type="presParOf" srcId="{660FD83E-E55E-1A49-93EF-7D0772CD6C3E}" destId="{D5BC196D-004C-A54C-B07D-D3D3906E0BA5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8AFA93-5F53-4264-A3A0-08F1B6FD70DE}">
      <dsp:nvSpPr>
        <dsp:cNvPr id="0" name=""/>
        <dsp:cNvSpPr/>
      </dsp:nvSpPr>
      <dsp:spPr>
        <a:xfrm rot="16200000">
          <a:off x="337" y="774567"/>
          <a:ext cx="3869531" cy="3869531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dirty="0">
              <a:latin typeface="Verdana" panose="020B0604030504040204" pitchFamily="34" charset="0"/>
              <a:ea typeface="Verdana" panose="020B0604030504040204" pitchFamily="34" charset="0"/>
            </a:rPr>
            <a:t>Plan anticorrupción y de Atención al Ciudadano – PAAC                         </a:t>
          </a:r>
          <a:r>
            <a:rPr lang="es-ES" sz="2300" b="1" kern="1200" dirty="0">
              <a:latin typeface="Verdana" panose="020B0604030504040204" pitchFamily="34" charset="0"/>
              <a:ea typeface="Verdana" panose="020B0604030504040204" pitchFamily="34" charset="0"/>
            </a:rPr>
            <a:t>Hasta 2024</a:t>
          </a:r>
        </a:p>
      </dsp:txBody>
      <dsp:txXfrm rot="5400000">
        <a:off x="677505" y="1741950"/>
        <a:ext cx="3192363" cy="1934765"/>
      </dsp:txXfrm>
    </dsp:sp>
    <dsp:sp modelId="{33FA09CB-3026-44D0-93CA-671C3C5C7E46}">
      <dsp:nvSpPr>
        <dsp:cNvPr id="0" name=""/>
        <dsp:cNvSpPr/>
      </dsp:nvSpPr>
      <dsp:spPr>
        <a:xfrm rot="5400000">
          <a:off x="4258130" y="774567"/>
          <a:ext cx="3869531" cy="3869531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dirty="0">
              <a:latin typeface="Verdana" panose="020B0604030504040204" pitchFamily="34" charset="0"/>
              <a:ea typeface="Verdana" panose="020B0604030504040204" pitchFamily="34" charset="0"/>
            </a:rPr>
            <a:t>Programa de Transparencia y Ética Pública – PTEP                                    </a:t>
          </a:r>
          <a:r>
            <a:rPr lang="es-ES" sz="2300" b="1" kern="1200" dirty="0">
              <a:latin typeface="Verdana" panose="020B0604030504040204" pitchFamily="34" charset="0"/>
              <a:ea typeface="Verdana" panose="020B0604030504040204" pitchFamily="34" charset="0"/>
            </a:rPr>
            <a:t>Desde 2025</a:t>
          </a:r>
        </a:p>
      </dsp:txBody>
      <dsp:txXfrm rot="-5400000">
        <a:off x="4258130" y="1741950"/>
        <a:ext cx="3192363" cy="19347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02BCB2-87DC-3A45-83BA-F29078D357C1}">
      <dsp:nvSpPr>
        <dsp:cNvPr id="0" name=""/>
        <dsp:cNvSpPr/>
      </dsp:nvSpPr>
      <dsp:spPr>
        <a:xfrm>
          <a:off x="3739528" y="1799"/>
          <a:ext cx="1496890" cy="1496890"/>
        </a:xfrm>
        <a:prstGeom prst="ellipse">
          <a:avLst/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Formulación</a:t>
          </a:r>
        </a:p>
      </dsp:txBody>
      <dsp:txXfrm>
        <a:off x="3958742" y="221013"/>
        <a:ext cx="1058462" cy="1058462"/>
      </dsp:txXfrm>
    </dsp:sp>
    <dsp:sp modelId="{6AF6CEDE-9ABA-9948-A80A-40AECE19DE43}">
      <dsp:nvSpPr>
        <dsp:cNvPr id="0" name=""/>
        <dsp:cNvSpPr/>
      </dsp:nvSpPr>
      <dsp:spPr>
        <a:xfrm rot="1542857">
          <a:off x="5291767" y="980808"/>
          <a:ext cx="399011" cy="5052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2100" kern="120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5297694" y="1055879"/>
        <a:ext cx="279308" cy="303120"/>
      </dsp:txXfrm>
    </dsp:sp>
    <dsp:sp modelId="{E509F085-F1DB-9A4A-822C-76C62EA86156}">
      <dsp:nvSpPr>
        <dsp:cNvPr id="0" name=""/>
        <dsp:cNvSpPr/>
      </dsp:nvSpPr>
      <dsp:spPr>
        <a:xfrm>
          <a:off x="5766476" y="977926"/>
          <a:ext cx="1496890" cy="1496890"/>
        </a:xfrm>
        <a:prstGeom prst="ellipse">
          <a:avLst/>
        </a:prstGeom>
        <a:solidFill>
          <a:schemeClr val="accent4">
            <a:shade val="80000"/>
            <a:hueOff val="-85547"/>
            <a:satOff val="0"/>
            <a:lumOff val="564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Validación</a:t>
          </a:r>
        </a:p>
      </dsp:txBody>
      <dsp:txXfrm>
        <a:off x="5985690" y="1197140"/>
        <a:ext cx="1058462" cy="1058462"/>
      </dsp:txXfrm>
    </dsp:sp>
    <dsp:sp modelId="{798118C5-CE16-F445-9487-DEAA56E1AE59}">
      <dsp:nvSpPr>
        <dsp:cNvPr id="0" name=""/>
        <dsp:cNvSpPr/>
      </dsp:nvSpPr>
      <dsp:spPr>
        <a:xfrm rot="4628571">
          <a:off x="6564437" y="2555736"/>
          <a:ext cx="394871" cy="5052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-85978"/>
            <a:satOff val="0"/>
            <a:lumOff val="524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2100" kern="120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6610487" y="2599031"/>
        <a:ext cx="276410" cy="303120"/>
      </dsp:txXfrm>
    </dsp:sp>
    <dsp:sp modelId="{56A9503F-33E9-F046-9682-EB6279AF76A9}">
      <dsp:nvSpPr>
        <dsp:cNvPr id="0" name=""/>
        <dsp:cNvSpPr/>
      </dsp:nvSpPr>
      <dsp:spPr>
        <a:xfrm>
          <a:off x="6036936" y="3171263"/>
          <a:ext cx="1957199" cy="1496890"/>
        </a:xfrm>
        <a:prstGeom prst="ellipse">
          <a:avLst/>
        </a:prstGeom>
        <a:solidFill>
          <a:schemeClr val="accent4">
            <a:shade val="80000"/>
            <a:hueOff val="-171094"/>
            <a:satOff val="0"/>
            <a:lumOff val="112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Consolidación</a:t>
          </a:r>
        </a:p>
      </dsp:txBody>
      <dsp:txXfrm>
        <a:off x="6323561" y="3390477"/>
        <a:ext cx="1383949" cy="1058462"/>
      </dsp:txXfrm>
    </dsp:sp>
    <dsp:sp modelId="{0FF0D36F-553A-4146-9061-E888343BD94D}">
      <dsp:nvSpPr>
        <dsp:cNvPr id="0" name=""/>
        <dsp:cNvSpPr/>
      </dsp:nvSpPr>
      <dsp:spPr>
        <a:xfrm rot="7714286">
          <a:off x="6117864" y="4565454"/>
          <a:ext cx="362530" cy="5052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-171956"/>
            <a:satOff val="0"/>
            <a:lumOff val="1048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2100" kern="120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 rot="10800000">
        <a:off x="6206149" y="4623978"/>
        <a:ext cx="253771" cy="303120"/>
      </dsp:txXfrm>
    </dsp:sp>
    <dsp:sp modelId="{1DD03BFF-67FB-CB48-B5E5-0F42CBA6262C}">
      <dsp:nvSpPr>
        <dsp:cNvPr id="0" name=""/>
        <dsp:cNvSpPr/>
      </dsp:nvSpPr>
      <dsp:spPr>
        <a:xfrm>
          <a:off x="4864399" y="4930182"/>
          <a:ext cx="1496890" cy="1496890"/>
        </a:xfrm>
        <a:prstGeom prst="ellipse">
          <a:avLst/>
        </a:prstGeom>
        <a:solidFill>
          <a:schemeClr val="accent4">
            <a:shade val="80000"/>
            <a:hueOff val="-256642"/>
            <a:satOff val="0"/>
            <a:lumOff val="169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Aprobación</a:t>
          </a:r>
        </a:p>
      </dsp:txBody>
      <dsp:txXfrm>
        <a:off x="5083613" y="5149396"/>
        <a:ext cx="1058462" cy="1058462"/>
      </dsp:txXfrm>
    </dsp:sp>
    <dsp:sp modelId="{D4A655F4-A183-074B-824B-2D8A025BC653}">
      <dsp:nvSpPr>
        <dsp:cNvPr id="0" name=""/>
        <dsp:cNvSpPr/>
      </dsp:nvSpPr>
      <dsp:spPr>
        <a:xfrm rot="10800000">
          <a:off x="4299760" y="5426027"/>
          <a:ext cx="399011" cy="5052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-257934"/>
            <a:satOff val="0"/>
            <a:lumOff val="1572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2100" kern="120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 rot="10800000">
        <a:off x="4419463" y="5527067"/>
        <a:ext cx="279308" cy="303120"/>
      </dsp:txXfrm>
    </dsp:sp>
    <dsp:sp modelId="{23A85009-EECD-3243-8F07-EEA93BA71C8F}">
      <dsp:nvSpPr>
        <dsp:cNvPr id="0" name=""/>
        <dsp:cNvSpPr/>
      </dsp:nvSpPr>
      <dsp:spPr>
        <a:xfrm>
          <a:off x="2614656" y="4930182"/>
          <a:ext cx="1496890" cy="1496890"/>
        </a:xfrm>
        <a:prstGeom prst="ellipse">
          <a:avLst/>
        </a:prstGeom>
        <a:solidFill>
          <a:schemeClr val="accent4">
            <a:shade val="80000"/>
            <a:hueOff val="-342189"/>
            <a:satOff val="0"/>
            <a:lumOff val="225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Publicación</a:t>
          </a:r>
        </a:p>
      </dsp:txBody>
      <dsp:txXfrm>
        <a:off x="2833870" y="5149396"/>
        <a:ext cx="1058462" cy="1058462"/>
      </dsp:txXfrm>
    </dsp:sp>
    <dsp:sp modelId="{3D2D68BF-DA35-C649-BE4B-3AC4FDCCF2AD}">
      <dsp:nvSpPr>
        <dsp:cNvPr id="0" name=""/>
        <dsp:cNvSpPr/>
      </dsp:nvSpPr>
      <dsp:spPr>
        <a:xfrm rot="13885714">
          <a:off x="2469291" y="4555397"/>
          <a:ext cx="399011" cy="5052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-343912"/>
            <a:satOff val="0"/>
            <a:lumOff val="2097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2100" kern="120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 rot="10800000">
        <a:off x="2566459" y="4703231"/>
        <a:ext cx="279308" cy="303120"/>
      </dsp:txXfrm>
    </dsp:sp>
    <dsp:sp modelId="{273D16A7-8640-BB4F-90A6-6FEE69F37EB4}">
      <dsp:nvSpPr>
        <dsp:cNvPr id="0" name=""/>
        <dsp:cNvSpPr/>
      </dsp:nvSpPr>
      <dsp:spPr>
        <a:xfrm>
          <a:off x="1211965" y="3171263"/>
          <a:ext cx="1496890" cy="1496890"/>
        </a:xfrm>
        <a:prstGeom prst="ellipse">
          <a:avLst/>
        </a:prstGeom>
        <a:solidFill>
          <a:schemeClr val="accent4">
            <a:shade val="80000"/>
            <a:hueOff val="-427736"/>
            <a:satOff val="0"/>
            <a:lumOff val="282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Ejecución</a:t>
          </a:r>
        </a:p>
      </dsp:txBody>
      <dsp:txXfrm>
        <a:off x="1431179" y="3390477"/>
        <a:ext cx="1058462" cy="1058462"/>
      </dsp:txXfrm>
    </dsp:sp>
    <dsp:sp modelId="{9CB9B597-2807-0B46-93A4-D413482373C7}">
      <dsp:nvSpPr>
        <dsp:cNvPr id="0" name=""/>
        <dsp:cNvSpPr/>
      </dsp:nvSpPr>
      <dsp:spPr>
        <a:xfrm rot="16971429">
          <a:off x="2008699" y="2581449"/>
          <a:ext cx="399011" cy="5052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-429890"/>
            <a:satOff val="0"/>
            <a:lumOff val="2621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2100" kern="120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2055232" y="2740840"/>
        <a:ext cx="279308" cy="303120"/>
      </dsp:txXfrm>
    </dsp:sp>
    <dsp:sp modelId="{E428BCDB-5686-5145-9EFF-0D1D22732BBD}">
      <dsp:nvSpPr>
        <dsp:cNvPr id="0" name=""/>
        <dsp:cNvSpPr/>
      </dsp:nvSpPr>
      <dsp:spPr>
        <a:xfrm>
          <a:off x="1712580" y="977926"/>
          <a:ext cx="1496890" cy="1496890"/>
        </a:xfrm>
        <a:prstGeom prst="ellipse">
          <a:avLst/>
        </a:prstGeom>
        <a:solidFill>
          <a:schemeClr val="accent4">
            <a:shade val="80000"/>
            <a:hueOff val="-513283"/>
            <a:satOff val="0"/>
            <a:lumOff val="338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Modificación o reformulación</a:t>
          </a:r>
        </a:p>
      </dsp:txBody>
      <dsp:txXfrm>
        <a:off x="1931794" y="1197140"/>
        <a:ext cx="1058462" cy="1058462"/>
      </dsp:txXfrm>
    </dsp:sp>
    <dsp:sp modelId="{660FD83E-E55E-1A49-93EF-7D0772CD6C3E}">
      <dsp:nvSpPr>
        <dsp:cNvPr id="0" name=""/>
        <dsp:cNvSpPr/>
      </dsp:nvSpPr>
      <dsp:spPr>
        <a:xfrm rot="20057143">
          <a:off x="3264819" y="990607"/>
          <a:ext cx="399011" cy="5052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-515868"/>
            <a:satOff val="0"/>
            <a:lumOff val="3145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2100" kern="120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3270746" y="1117616"/>
        <a:ext cx="279308" cy="303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FCD2B-D783-4268-BAB1-94FE48FAB538}" type="datetimeFigureOut">
              <a:rPr lang="es-CO" smtClean="0"/>
              <a:t>15/07/2025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546AE-F2B1-4EAB-8EC4-787340AD2A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FCD2B-D783-4268-BAB1-94FE48FAB538}" type="datetimeFigureOut">
              <a:rPr lang="es-CO" smtClean="0"/>
              <a:t>15/07/2025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546AE-F2B1-4EAB-8EC4-787340AD2A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FCD2B-D783-4268-BAB1-94FE48FAB538}" type="datetimeFigureOut">
              <a:rPr lang="es-CO" smtClean="0"/>
              <a:t>15/07/2025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546AE-F2B1-4EAB-8EC4-787340AD2A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FCD2B-D783-4268-BAB1-94FE48FAB538}" type="datetimeFigureOut">
              <a:rPr lang="es-CO" smtClean="0"/>
              <a:t>15/07/2025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546AE-F2B1-4EAB-8EC4-787340AD2A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FCD2B-D783-4268-BAB1-94FE48FAB538}" type="datetimeFigureOut">
              <a:rPr lang="es-CO" smtClean="0"/>
              <a:t>15/07/2025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546AE-F2B1-4EAB-8EC4-787340AD2A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FCD2B-D783-4268-BAB1-94FE48FAB538}" type="datetimeFigureOut">
              <a:rPr lang="es-CO" smtClean="0"/>
              <a:t>15/07/2025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546AE-F2B1-4EAB-8EC4-787340AD2A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FCD2B-D783-4268-BAB1-94FE48FAB538}" type="datetimeFigureOut">
              <a:rPr lang="es-CO" smtClean="0"/>
              <a:t>15/07/2025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546AE-F2B1-4EAB-8EC4-787340AD2A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FCD2B-D783-4268-BAB1-94FE48FAB538}" type="datetimeFigureOut">
              <a:rPr lang="es-CO" smtClean="0"/>
              <a:t>15/07/2025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546AE-F2B1-4EAB-8EC4-787340AD2A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FCD2B-D783-4268-BAB1-94FE48FAB538}" type="datetimeFigureOut">
              <a:rPr lang="es-CO" smtClean="0"/>
              <a:t>15/07/2025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546AE-F2B1-4EAB-8EC4-787340AD2A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FCD2B-D783-4268-BAB1-94FE48FAB538}" type="datetimeFigureOut">
              <a:rPr lang="es-CO" smtClean="0"/>
              <a:t>15/07/2025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546AE-F2B1-4EAB-8EC4-787340AD2A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FCD2B-D783-4268-BAB1-94FE48FAB538}" type="datetimeFigureOut">
              <a:rPr lang="es-CO" smtClean="0"/>
              <a:t>15/07/2025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546AE-F2B1-4EAB-8EC4-787340AD2A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DFCD2B-D783-4268-BAB1-94FE48FAB538}" type="datetimeFigureOut">
              <a:rPr lang="es-CO" smtClean="0"/>
              <a:t>15/07/2025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8546AE-F2B1-4EAB-8EC4-787340AD2AD1}" type="slidenum">
              <a:rPr lang="es-CO" smtClean="0"/>
              <a:t>‹Nº›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hyperlink" Target="https://drive.google.com/drive/folders/1Tdhq3e4gX1VTFjvvM6F2Zb1q8oJ3jXn_?usp=drive_link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/>
          <p:cNvSpPr txBox="1"/>
          <p:nvPr/>
        </p:nvSpPr>
        <p:spPr>
          <a:xfrm>
            <a:off x="1720192" y="2560439"/>
            <a:ext cx="8751615" cy="213393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Programa de Transparencia y Ética Pública 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4290EFE-501E-9994-AF09-628CE52D9EE1}"/>
              </a:ext>
            </a:extLst>
          </p:cNvPr>
          <p:cNvSpPr txBox="1"/>
          <p:nvPr/>
        </p:nvSpPr>
        <p:spPr>
          <a:xfrm>
            <a:off x="6627243" y="5124416"/>
            <a:ext cx="5763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Oficina Planeación</a:t>
            </a:r>
            <a:endParaRPr lang="es-CO" i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1162470" y="6630696"/>
            <a:ext cx="4969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00" dirty="0">
                <a:solidFill>
                  <a:schemeClr val="accent4">
                    <a:lumMod val="50000"/>
                  </a:schemeClr>
                </a:solidFill>
              </a:rPr>
              <a:t>FT-CE-004</a:t>
            </a:r>
          </a:p>
          <a:p>
            <a:r>
              <a:rPr lang="es-CO" sz="400" dirty="0">
                <a:solidFill>
                  <a:schemeClr val="accent4">
                    <a:lumMod val="50000"/>
                  </a:schemeClr>
                </a:solidFill>
              </a:rPr>
              <a:t>V4</a:t>
            </a:r>
          </a:p>
          <a:p>
            <a:r>
              <a:rPr lang="es-CO" sz="400" dirty="0">
                <a:solidFill>
                  <a:schemeClr val="accent4">
                    <a:lumMod val="50000"/>
                  </a:schemeClr>
                </a:solidFill>
              </a:rPr>
              <a:t>22/07/2024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628" y="5984615"/>
            <a:ext cx="1224643" cy="514350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FD0DD70D-FAF7-F2B6-6BF6-875C69DBC735}"/>
              </a:ext>
            </a:extLst>
          </p:cNvPr>
          <p:cNvGrpSpPr/>
          <p:nvPr/>
        </p:nvGrpSpPr>
        <p:grpSpPr>
          <a:xfrm>
            <a:off x="3828013" y="298468"/>
            <a:ext cx="4050418" cy="826261"/>
            <a:chOff x="510988" y="838876"/>
            <a:chExt cx="11277601" cy="826261"/>
          </a:xfrm>
        </p:grpSpPr>
        <p:sp>
          <p:nvSpPr>
            <p:cNvPr id="10" name="Forma libre 5">
              <a:extLst>
                <a:ext uri="{FF2B5EF4-FFF2-40B4-BE49-F238E27FC236}">
                  <a16:creationId xmlns:a16="http://schemas.microsoft.com/office/drawing/2014/main" id="{1F9C212B-C50C-34E1-BC7A-64A7D26E4658}"/>
                </a:ext>
              </a:extLst>
            </p:cNvPr>
            <p:cNvSpPr/>
            <p:nvPr/>
          </p:nvSpPr>
          <p:spPr>
            <a:xfrm>
              <a:off x="510988" y="838876"/>
              <a:ext cx="11072228" cy="826261"/>
            </a:xfrm>
            <a:custGeom>
              <a:avLst/>
              <a:gdLst>
                <a:gd name="connsiteX0" fmla="*/ 0 w 1693587"/>
                <a:gd name="connsiteY0" fmla="*/ 154918 h 929490"/>
                <a:gd name="connsiteX1" fmla="*/ 154918 w 1693587"/>
                <a:gd name="connsiteY1" fmla="*/ 0 h 929490"/>
                <a:gd name="connsiteX2" fmla="*/ 1538669 w 1693587"/>
                <a:gd name="connsiteY2" fmla="*/ 0 h 929490"/>
                <a:gd name="connsiteX3" fmla="*/ 1693587 w 1693587"/>
                <a:gd name="connsiteY3" fmla="*/ 154918 h 929490"/>
                <a:gd name="connsiteX4" fmla="*/ 1693587 w 1693587"/>
                <a:gd name="connsiteY4" fmla="*/ 774572 h 929490"/>
                <a:gd name="connsiteX5" fmla="*/ 1538669 w 1693587"/>
                <a:gd name="connsiteY5" fmla="*/ 929490 h 929490"/>
                <a:gd name="connsiteX6" fmla="*/ 154918 w 1693587"/>
                <a:gd name="connsiteY6" fmla="*/ 929490 h 929490"/>
                <a:gd name="connsiteX7" fmla="*/ 0 w 1693587"/>
                <a:gd name="connsiteY7" fmla="*/ 774572 h 929490"/>
                <a:gd name="connsiteX8" fmla="*/ 0 w 1693587"/>
                <a:gd name="connsiteY8" fmla="*/ 154918 h 929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3587" h="929490">
                  <a:moveTo>
                    <a:pt x="0" y="154918"/>
                  </a:moveTo>
                  <a:cubicBezTo>
                    <a:pt x="0" y="69359"/>
                    <a:pt x="69359" y="0"/>
                    <a:pt x="154918" y="0"/>
                  </a:cubicBezTo>
                  <a:lnTo>
                    <a:pt x="1538669" y="0"/>
                  </a:lnTo>
                  <a:cubicBezTo>
                    <a:pt x="1624228" y="0"/>
                    <a:pt x="1693587" y="69359"/>
                    <a:pt x="1693587" y="154918"/>
                  </a:cubicBezTo>
                  <a:lnTo>
                    <a:pt x="1693587" y="774572"/>
                  </a:lnTo>
                  <a:cubicBezTo>
                    <a:pt x="1693587" y="860131"/>
                    <a:pt x="1624228" y="929490"/>
                    <a:pt x="1538669" y="929490"/>
                  </a:cubicBezTo>
                  <a:lnTo>
                    <a:pt x="154918" y="929490"/>
                  </a:lnTo>
                  <a:cubicBezTo>
                    <a:pt x="69359" y="929490"/>
                    <a:pt x="0" y="860131"/>
                    <a:pt x="0" y="774572"/>
                  </a:cubicBezTo>
                  <a:lnTo>
                    <a:pt x="0" y="154918"/>
                  </a:lnTo>
                  <a:close/>
                </a:path>
              </a:pathLst>
            </a:cu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96603" tIns="96603" rIns="96603" bIns="96603" numCol="1" spcCol="1270" anchor="ctr" anchorCtr="0">
              <a:noAutofit/>
            </a:bodyPr>
            <a:lstStyle/>
            <a:p>
              <a:pPr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2400" kern="120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C0FB3D29-5FA7-71AC-D98A-3FBE0C213864}"/>
                </a:ext>
              </a:extLst>
            </p:cNvPr>
            <p:cNvSpPr txBox="1"/>
            <p:nvPr/>
          </p:nvSpPr>
          <p:spPr>
            <a:xfrm>
              <a:off x="716361" y="983791"/>
              <a:ext cx="110722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2400" b="1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Proceso de transición </a:t>
              </a:r>
              <a:endParaRPr lang="es-CO" sz="24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00250E1F-8799-085A-275E-BD04FE417F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422177"/>
              </p:ext>
            </p:extLst>
          </p:nvPr>
        </p:nvGraphicFramePr>
        <p:xfrm>
          <a:off x="1789222" y="43220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4" name="Forma libre 7">
            <a:extLst>
              <a:ext uri="{FF2B5EF4-FFF2-40B4-BE49-F238E27FC236}">
                <a16:creationId xmlns:a16="http://schemas.microsoft.com/office/drawing/2014/main" id="{B9C51FFB-AFE8-F899-E80C-87DC9F852126}"/>
              </a:ext>
            </a:extLst>
          </p:cNvPr>
          <p:cNvSpPr/>
          <p:nvPr/>
        </p:nvSpPr>
        <p:spPr>
          <a:xfrm>
            <a:off x="2605388" y="5158354"/>
            <a:ext cx="6981224" cy="826261"/>
          </a:xfrm>
          <a:custGeom>
            <a:avLst/>
            <a:gdLst>
              <a:gd name="connsiteX0" fmla="*/ 0 w 1693587"/>
              <a:gd name="connsiteY0" fmla="*/ 154918 h 929490"/>
              <a:gd name="connsiteX1" fmla="*/ 154918 w 1693587"/>
              <a:gd name="connsiteY1" fmla="*/ 0 h 929490"/>
              <a:gd name="connsiteX2" fmla="*/ 1538669 w 1693587"/>
              <a:gd name="connsiteY2" fmla="*/ 0 h 929490"/>
              <a:gd name="connsiteX3" fmla="*/ 1693587 w 1693587"/>
              <a:gd name="connsiteY3" fmla="*/ 154918 h 929490"/>
              <a:gd name="connsiteX4" fmla="*/ 1693587 w 1693587"/>
              <a:gd name="connsiteY4" fmla="*/ 774572 h 929490"/>
              <a:gd name="connsiteX5" fmla="*/ 1538669 w 1693587"/>
              <a:gd name="connsiteY5" fmla="*/ 929490 h 929490"/>
              <a:gd name="connsiteX6" fmla="*/ 154918 w 1693587"/>
              <a:gd name="connsiteY6" fmla="*/ 929490 h 929490"/>
              <a:gd name="connsiteX7" fmla="*/ 0 w 1693587"/>
              <a:gd name="connsiteY7" fmla="*/ 774572 h 929490"/>
              <a:gd name="connsiteX8" fmla="*/ 0 w 1693587"/>
              <a:gd name="connsiteY8" fmla="*/ 154918 h 92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3587" h="929490">
                <a:moveTo>
                  <a:pt x="0" y="154918"/>
                </a:moveTo>
                <a:cubicBezTo>
                  <a:pt x="0" y="69359"/>
                  <a:pt x="69359" y="0"/>
                  <a:pt x="154918" y="0"/>
                </a:cubicBezTo>
                <a:lnTo>
                  <a:pt x="1538669" y="0"/>
                </a:lnTo>
                <a:cubicBezTo>
                  <a:pt x="1624228" y="0"/>
                  <a:pt x="1693587" y="69359"/>
                  <a:pt x="1693587" y="154918"/>
                </a:cubicBezTo>
                <a:lnTo>
                  <a:pt x="1693587" y="774572"/>
                </a:lnTo>
                <a:cubicBezTo>
                  <a:pt x="1693587" y="860131"/>
                  <a:pt x="1624228" y="929490"/>
                  <a:pt x="1538669" y="929490"/>
                </a:cubicBezTo>
                <a:lnTo>
                  <a:pt x="154918" y="929490"/>
                </a:lnTo>
                <a:cubicBezTo>
                  <a:pt x="69359" y="929490"/>
                  <a:pt x="0" y="860131"/>
                  <a:pt x="0" y="774572"/>
                </a:cubicBezTo>
                <a:lnTo>
                  <a:pt x="0" y="154918"/>
                </a:lnTo>
                <a:close/>
              </a:path>
            </a:pathLst>
          </a:cu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0" vert="horz" wrap="square" lIns="96603" tIns="96603" rIns="96603" bIns="96603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kern="1200" dirty="0">
                <a:latin typeface="Verdana" panose="020B0604030504040204" pitchFamily="34" charset="0"/>
                <a:ea typeface="Verdana" panose="020B0604030504040204" pitchFamily="34" charset="0"/>
              </a:rPr>
              <a:t>Ley 2195 de 2022, </a:t>
            </a:r>
            <a:r>
              <a:rPr lang="es-ES" sz="1600" dirty="0">
                <a:latin typeface="Verdana" panose="020B0604030504040204" pitchFamily="34" charset="0"/>
                <a:ea typeface="Verdana" panose="020B0604030504040204" pitchFamily="34" charset="0"/>
              </a:rPr>
              <a:t>Decreto 1122 de 2024</a:t>
            </a:r>
          </a:p>
          <a:p>
            <a:pPr algn="ctr"/>
            <a:r>
              <a:rPr lang="es-MX" sz="160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Secretaría de Transparencia de la Presidencia de la República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9F0E35-E1B7-1810-0534-7201AF016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F689C11-ACE3-EE62-F20C-2378B4890107}"/>
              </a:ext>
            </a:extLst>
          </p:cNvPr>
          <p:cNvSpPr txBox="1"/>
          <p:nvPr/>
        </p:nvSpPr>
        <p:spPr>
          <a:xfrm>
            <a:off x="11162470" y="6630696"/>
            <a:ext cx="4969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00" dirty="0">
                <a:solidFill>
                  <a:schemeClr val="accent4">
                    <a:lumMod val="50000"/>
                  </a:schemeClr>
                </a:solidFill>
              </a:rPr>
              <a:t>FT-CE-004</a:t>
            </a:r>
          </a:p>
          <a:p>
            <a:r>
              <a:rPr lang="es-CO" sz="400" dirty="0">
                <a:solidFill>
                  <a:schemeClr val="accent4">
                    <a:lumMod val="50000"/>
                  </a:schemeClr>
                </a:solidFill>
              </a:rPr>
              <a:t>V4</a:t>
            </a:r>
          </a:p>
          <a:p>
            <a:r>
              <a:rPr lang="es-CO" sz="400" dirty="0">
                <a:solidFill>
                  <a:schemeClr val="accent4">
                    <a:lumMod val="50000"/>
                  </a:schemeClr>
                </a:solidFill>
              </a:rPr>
              <a:t>22/07/2024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AD42277-539F-C9C9-5822-077E04F3AD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628" y="5984615"/>
            <a:ext cx="1224643" cy="51435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93EB02F-1AB4-7616-9870-BD5618D082D9}"/>
              </a:ext>
            </a:extLst>
          </p:cNvPr>
          <p:cNvSpPr txBox="1"/>
          <p:nvPr/>
        </p:nvSpPr>
        <p:spPr>
          <a:xfrm>
            <a:off x="1769853" y="2274838"/>
            <a:ext cx="8652294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latin typeface="Verdana" panose="020B0604030504040204" pitchFamily="34" charset="0"/>
                <a:ea typeface="Verdana" panose="020B0604030504040204" pitchFamily="34" charset="0"/>
              </a:rPr>
              <a:t>es un conjunto de estrategias y acciones que implementan las entidades públicas para promover la legalidad, integridad y transparencia en la gestión pública, buscando prevenir y combatir la corrupción. Este plan busca fomentar una cultura de legalidad y transparencia, identificando, midiendo, controlando y monitoreando los riesgos de corrupción en la entidad</a:t>
            </a:r>
            <a:r>
              <a:rPr lang="es-MX" sz="2400" dirty="0">
                <a:solidFill>
                  <a:srgbClr val="33333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es-CO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Forma libre 7">
            <a:extLst>
              <a:ext uri="{FF2B5EF4-FFF2-40B4-BE49-F238E27FC236}">
                <a16:creationId xmlns:a16="http://schemas.microsoft.com/office/drawing/2014/main" id="{44E56A96-F0FF-26A4-4F28-3ED2C8D1044B}"/>
              </a:ext>
            </a:extLst>
          </p:cNvPr>
          <p:cNvSpPr/>
          <p:nvPr/>
        </p:nvSpPr>
        <p:spPr>
          <a:xfrm>
            <a:off x="690281" y="749845"/>
            <a:ext cx="11072228" cy="826261"/>
          </a:xfrm>
          <a:custGeom>
            <a:avLst/>
            <a:gdLst>
              <a:gd name="connsiteX0" fmla="*/ 0 w 1693587"/>
              <a:gd name="connsiteY0" fmla="*/ 154918 h 929490"/>
              <a:gd name="connsiteX1" fmla="*/ 154918 w 1693587"/>
              <a:gd name="connsiteY1" fmla="*/ 0 h 929490"/>
              <a:gd name="connsiteX2" fmla="*/ 1538669 w 1693587"/>
              <a:gd name="connsiteY2" fmla="*/ 0 h 929490"/>
              <a:gd name="connsiteX3" fmla="*/ 1693587 w 1693587"/>
              <a:gd name="connsiteY3" fmla="*/ 154918 h 929490"/>
              <a:gd name="connsiteX4" fmla="*/ 1693587 w 1693587"/>
              <a:gd name="connsiteY4" fmla="*/ 774572 h 929490"/>
              <a:gd name="connsiteX5" fmla="*/ 1538669 w 1693587"/>
              <a:gd name="connsiteY5" fmla="*/ 929490 h 929490"/>
              <a:gd name="connsiteX6" fmla="*/ 154918 w 1693587"/>
              <a:gd name="connsiteY6" fmla="*/ 929490 h 929490"/>
              <a:gd name="connsiteX7" fmla="*/ 0 w 1693587"/>
              <a:gd name="connsiteY7" fmla="*/ 774572 h 929490"/>
              <a:gd name="connsiteX8" fmla="*/ 0 w 1693587"/>
              <a:gd name="connsiteY8" fmla="*/ 154918 h 92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3587" h="929490">
                <a:moveTo>
                  <a:pt x="0" y="154918"/>
                </a:moveTo>
                <a:cubicBezTo>
                  <a:pt x="0" y="69359"/>
                  <a:pt x="69359" y="0"/>
                  <a:pt x="154918" y="0"/>
                </a:cubicBezTo>
                <a:lnTo>
                  <a:pt x="1538669" y="0"/>
                </a:lnTo>
                <a:cubicBezTo>
                  <a:pt x="1624228" y="0"/>
                  <a:pt x="1693587" y="69359"/>
                  <a:pt x="1693587" y="154918"/>
                </a:cubicBezTo>
                <a:lnTo>
                  <a:pt x="1693587" y="774572"/>
                </a:lnTo>
                <a:cubicBezTo>
                  <a:pt x="1693587" y="860131"/>
                  <a:pt x="1624228" y="929490"/>
                  <a:pt x="1538669" y="929490"/>
                </a:cubicBezTo>
                <a:lnTo>
                  <a:pt x="154918" y="929490"/>
                </a:lnTo>
                <a:cubicBezTo>
                  <a:pt x="69359" y="929490"/>
                  <a:pt x="0" y="860131"/>
                  <a:pt x="0" y="774572"/>
                </a:cubicBezTo>
                <a:lnTo>
                  <a:pt x="0" y="154918"/>
                </a:lnTo>
                <a:close/>
              </a:path>
            </a:pathLst>
          </a:cu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0" vert="horz" wrap="square" lIns="96603" tIns="96603" rIns="96603" bIns="96603" numCol="1" spcCol="1270" anchor="ctr" anchorCtr="0">
            <a:noAutofit/>
          </a:bodyPr>
          <a:lstStyle/>
          <a:p>
            <a:pPr algn="ctr"/>
            <a:r>
              <a:rPr lang="es-MX" sz="24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¿Qué es el Programa de Transparencia y Ética Pública </a:t>
            </a:r>
            <a:r>
              <a:rPr lang="es-MX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PTEP</a:t>
            </a:r>
            <a:r>
              <a:rPr lang="es-MX" sz="24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?</a:t>
            </a:r>
            <a:endParaRPr lang="es-CO" sz="24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262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B5017C-5085-811A-2D9C-E6EA6C386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CA9DFF6-FBBA-3224-6366-97DAAB3EFB09}"/>
              </a:ext>
            </a:extLst>
          </p:cNvPr>
          <p:cNvSpPr txBox="1"/>
          <p:nvPr/>
        </p:nvSpPr>
        <p:spPr>
          <a:xfrm>
            <a:off x="11162470" y="6630696"/>
            <a:ext cx="4969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00" dirty="0">
                <a:solidFill>
                  <a:schemeClr val="accent4">
                    <a:lumMod val="50000"/>
                  </a:schemeClr>
                </a:solidFill>
              </a:rPr>
              <a:t>FT-CE-004</a:t>
            </a:r>
          </a:p>
          <a:p>
            <a:r>
              <a:rPr lang="es-CO" sz="400" dirty="0">
                <a:solidFill>
                  <a:schemeClr val="accent4">
                    <a:lumMod val="50000"/>
                  </a:schemeClr>
                </a:solidFill>
              </a:rPr>
              <a:t>V4</a:t>
            </a:r>
          </a:p>
          <a:p>
            <a:r>
              <a:rPr lang="es-CO" sz="400" dirty="0">
                <a:solidFill>
                  <a:schemeClr val="accent4">
                    <a:lumMod val="50000"/>
                  </a:schemeClr>
                </a:solidFill>
              </a:rPr>
              <a:t>22/07/2024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A3C1131-B07F-0C8A-7755-CE35E63973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628" y="5984615"/>
            <a:ext cx="1224643" cy="51435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C80ECA4-59AD-4AC5-7194-826AC9DC5955}"/>
              </a:ext>
            </a:extLst>
          </p:cNvPr>
          <p:cNvSpPr txBox="1"/>
          <p:nvPr/>
        </p:nvSpPr>
        <p:spPr>
          <a:xfrm>
            <a:off x="1769853" y="2274838"/>
            <a:ext cx="865229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solidFill>
                  <a:srgbClr val="33333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Es un programa de cumplimiento, es decir, una metodología mediante la cual una entidad define acciones </a:t>
            </a:r>
            <a:r>
              <a:rPr lang="es-MX" sz="2000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estratégicas</a:t>
            </a:r>
            <a:r>
              <a:rPr lang="es-MX" sz="2000" dirty="0">
                <a:solidFill>
                  <a:srgbClr val="33333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para promover al interior de la organización una </a:t>
            </a:r>
            <a:r>
              <a:rPr lang="es-MX" sz="2000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cultura de la legalidad </a:t>
            </a:r>
            <a:r>
              <a:rPr lang="es-MX" sz="2000" dirty="0">
                <a:solidFill>
                  <a:srgbClr val="33333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 identificar, medir, controlar y monitorear los </a:t>
            </a:r>
            <a:r>
              <a:rPr lang="es-MX" sz="2000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riesgos para la integridad </a:t>
            </a:r>
            <a:r>
              <a:rPr lang="es-MX" sz="2000" dirty="0">
                <a:solidFill>
                  <a:srgbClr val="33333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que se presentan en el desarrollo de su misionalidad.</a:t>
            </a:r>
          </a:p>
          <a:p>
            <a:pPr algn="just"/>
            <a:endParaRPr lang="es-MX" sz="2000" dirty="0">
              <a:solidFill>
                <a:srgbClr val="33333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es-MX" sz="2000" dirty="0">
                <a:solidFill>
                  <a:srgbClr val="33333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Igualmente, dichos programas incluirán las acciones que las entidades adelanten para fortalecer su relación con la ciudadanía en desarrollo de la política pública de Estado Abierto.</a:t>
            </a:r>
            <a:endParaRPr lang="es-CO"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Forma libre 7">
            <a:extLst>
              <a:ext uri="{FF2B5EF4-FFF2-40B4-BE49-F238E27FC236}">
                <a16:creationId xmlns:a16="http://schemas.microsoft.com/office/drawing/2014/main" id="{54F6E783-F53B-99EF-8333-6900AEF78EF4}"/>
              </a:ext>
            </a:extLst>
          </p:cNvPr>
          <p:cNvSpPr/>
          <p:nvPr/>
        </p:nvSpPr>
        <p:spPr>
          <a:xfrm>
            <a:off x="690281" y="749845"/>
            <a:ext cx="11072228" cy="826261"/>
          </a:xfrm>
          <a:custGeom>
            <a:avLst/>
            <a:gdLst>
              <a:gd name="connsiteX0" fmla="*/ 0 w 1693587"/>
              <a:gd name="connsiteY0" fmla="*/ 154918 h 929490"/>
              <a:gd name="connsiteX1" fmla="*/ 154918 w 1693587"/>
              <a:gd name="connsiteY1" fmla="*/ 0 h 929490"/>
              <a:gd name="connsiteX2" fmla="*/ 1538669 w 1693587"/>
              <a:gd name="connsiteY2" fmla="*/ 0 h 929490"/>
              <a:gd name="connsiteX3" fmla="*/ 1693587 w 1693587"/>
              <a:gd name="connsiteY3" fmla="*/ 154918 h 929490"/>
              <a:gd name="connsiteX4" fmla="*/ 1693587 w 1693587"/>
              <a:gd name="connsiteY4" fmla="*/ 774572 h 929490"/>
              <a:gd name="connsiteX5" fmla="*/ 1538669 w 1693587"/>
              <a:gd name="connsiteY5" fmla="*/ 929490 h 929490"/>
              <a:gd name="connsiteX6" fmla="*/ 154918 w 1693587"/>
              <a:gd name="connsiteY6" fmla="*/ 929490 h 929490"/>
              <a:gd name="connsiteX7" fmla="*/ 0 w 1693587"/>
              <a:gd name="connsiteY7" fmla="*/ 774572 h 929490"/>
              <a:gd name="connsiteX8" fmla="*/ 0 w 1693587"/>
              <a:gd name="connsiteY8" fmla="*/ 154918 h 92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3587" h="929490">
                <a:moveTo>
                  <a:pt x="0" y="154918"/>
                </a:moveTo>
                <a:cubicBezTo>
                  <a:pt x="0" y="69359"/>
                  <a:pt x="69359" y="0"/>
                  <a:pt x="154918" y="0"/>
                </a:cubicBezTo>
                <a:lnTo>
                  <a:pt x="1538669" y="0"/>
                </a:lnTo>
                <a:cubicBezTo>
                  <a:pt x="1624228" y="0"/>
                  <a:pt x="1693587" y="69359"/>
                  <a:pt x="1693587" y="154918"/>
                </a:cubicBezTo>
                <a:lnTo>
                  <a:pt x="1693587" y="774572"/>
                </a:lnTo>
                <a:cubicBezTo>
                  <a:pt x="1693587" y="860131"/>
                  <a:pt x="1624228" y="929490"/>
                  <a:pt x="1538669" y="929490"/>
                </a:cubicBezTo>
                <a:lnTo>
                  <a:pt x="154918" y="929490"/>
                </a:lnTo>
                <a:cubicBezTo>
                  <a:pt x="69359" y="929490"/>
                  <a:pt x="0" y="860131"/>
                  <a:pt x="0" y="774572"/>
                </a:cubicBezTo>
                <a:lnTo>
                  <a:pt x="0" y="154918"/>
                </a:lnTo>
                <a:close/>
              </a:path>
            </a:pathLst>
          </a:cu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0" vert="horz" wrap="square" lIns="96603" tIns="96603" rIns="96603" bIns="96603" numCol="1" spcCol="1270" anchor="ctr" anchorCtr="0">
            <a:noAutofit/>
          </a:bodyPr>
          <a:lstStyle/>
          <a:p>
            <a:pPr algn="ctr"/>
            <a:r>
              <a:rPr lang="es-MX" sz="24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¿Qué es el Programa de Transparencia y Ética Pública </a:t>
            </a:r>
            <a:r>
              <a:rPr lang="es-MX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PTEP</a:t>
            </a:r>
            <a:r>
              <a:rPr lang="es-MX" sz="24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?</a:t>
            </a:r>
            <a:endParaRPr lang="es-CO" sz="24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481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BEBCED-A367-EE26-934E-C24AD7505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4B1045F-FE70-6033-74BA-18545903AF5D}"/>
              </a:ext>
            </a:extLst>
          </p:cNvPr>
          <p:cNvSpPr txBox="1"/>
          <p:nvPr/>
        </p:nvSpPr>
        <p:spPr>
          <a:xfrm>
            <a:off x="11162470" y="6630696"/>
            <a:ext cx="4969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00" dirty="0">
                <a:solidFill>
                  <a:schemeClr val="accent4">
                    <a:lumMod val="50000"/>
                  </a:schemeClr>
                </a:solidFill>
              </a:rPr>
              <a:t>FT-CE-004</a:t>
            </a:r>
          </a:p>
          <a:p>
            <a:r>
              <a:rPr lang="es-CO" sz="400" dirty="0">
                <a:solidFill>
                  <a:schemeClr val="accent4">
                    <a:lumMod val="50000"/>
                  </a:schemeClr>
                </a:solidFill>
              </a:rPr>
              <a:t>V4</a:t>
            </a:r>
          </a:p>
          <a:p>
            <a:r>
              <a:rPr lang="es-CO" sz="400" dirty="0">
                <a:solidFill>
                  <a:schemeClr val="accent4">
                    <a:lumMod val="50000"/>
                  </a:schemeClr>
                </a:solidFill>
              </a:rPr>
              <a:t>22/07/2024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43AFFD4-3B4B-DBB3-F91A-1755A24DFA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628" y="5984615"/>
            <a:ext cx="1224643" cy="51435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76631ED-DE3F-C3C2-5CB4-213B16CE90D4}"/>
              </a:ext>
            </a:extLst>
          </p:cNvPr>
          <p:cNvSpPr txBox="1"/>
          <p:nvPr/>
        </p:nvSpPr>
        <p:spPr>
          <a:xfrm>
            <a:off x="1769853" y="2274838"/>
            <a:ext cx="865229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solidFill>
                  <a:srgbClr val="33333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.prevenir la corrupción</a:t>
            </a:r>
          </a:p>
          <a:p>
            <a:pPr algn="just"/>
            <a:r>
              <a:rPr lang="es-MX" sz="2000" dirty="0">
                <a:solidFill>
                  <a:srgbClr val="33333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.Promover la integridad</a:t>
            </a:r>
          </a:p>
          <a:p>
            <a:pPr algn="just"/>
            <a:r>
              <a:rPr lang="es-MX" sz="2000" dirty="0">
                <a:solidFill>
                  <a:srgbClr val="33333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.Garantizar transparencia</a:t>
            </a:r>
          </a:p>
          <a:p>
            <a:pPr algn="just"/>
            <a:r>
              <a:rPr lang="es-MX" sz="2000" dirty="0">
                <a:solidFill>
                  <a:srgbClr val="33333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.fortalecer la rendición de cuentas</a:t>
            </a:r>
          </a:p>
          <a:p>
            <a:pPr algn="just"/>
            <a:r>
              <a:rPr lang="es-MX" sz="2000" dirty="0">
                <a:solidFill>
                  <a:srgbClr val="33333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.mejorar la eficiencia</a:t>
            </a:r>
          </a:p>
          <a:p>
            <a:pPr algn="just"/>
            <a:r>
              <a:rPr lang="es-MX" sz="2000" dirty="0">
                <a:solidFill>
                  <a:srgbClr val="33333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.debida diligencia</a:t>
            </a:r>
          </a:p>
          <a:p>
            <a:pPr algn="just"/>
            <a:r>
              <a:rPr lang="es-MX" sz="2000" dirty="0">
                <a:solidFill>
                  <a:srgbClr val="33333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Canales de denuncia</a:t>
            </a:r>
          </a:p>
          <a:p>
            <a:pPr algn="just"/>
            <a:r>
              <a:rPr lang="es-MX" sz="2000" dirty="0">
                <a:solidFill>
                  <a:srgbClr val="33333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.fortalecimiento de la gestión de riesgos</a:t>
            </a:r>
          </a:p>
          <a:p>
            <a:pPr algn="just"/>
            <a:endParaRPr lang="es-CO"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Forma libre 7">
            <a:extLst>
              <a:ext uri="{FF2B5EF4-FFF2-40B4-BE49-F238E27FC236}">
                <a16:creationId xmlns:a16="http://schemas.microsoft.com/office/drawing/2014/main" id="{F72B86CE-7062-4411-3424-09508D296272}"/>
              </a:ext>
            </a:extLst>
          </p:cNvPr>
          <p:cNvSpPr/>
          <p:nvPr/>
        </p:nvSpPr>
        <p:spPr>
          <a:xfrm>
            <a:off x="690281" y="749845"/>
            <a:ext cx="11072228" cy="826261"/>
          </a:xfrm>
          <a:custGeom>
            <a:avLst/>
            <a:gdLst>
              <a:gd name="connsiteX0" fmla="*/ 0 w 1693587"/>
              <a:gd name="connsiteY0" fmla="*/ 154918 h 929490"/>
              <a:gd name="connsiteX1" fmla="*/ 154918 w 1693587"/>
              <a:gd name="connsiteY1" fmla="*/ 0 h 929490"/>
              <a:gd name="connsiteX2" fmla="*/ 1538669 w 1693587"/>
              <a:gd name="connsiteY2" fmla="*/ 0 h 929490"/>
              <a:gd name="connsiteX3" fmla="*/ 1693587 w 1693587"/>
              <a:gd name="connsiteY3" fmla="*/ 154918 h 929490"/>
              <a:gd name="connsiteX4" fmla="*/ 1693587 w 1693587"/>
              <a:gd name="connsiteY4" fmla="*/ 774572 h 929490"/>
              <a:gd name="connsiteX5" fmla="*/ 1538669 w 1693587"/>
              <a:gd name="connsiteY5" fmla="*/ 929490 h 929490"/>
              <a:gd name="connsiteX6" fmla="*/ 154918 w 1693587"/>
              <a:gd name="connsiteY6" fmla="*/ 929490 h 929490"/>
              <a:gd name="connsiteX7" fmla="*/ 0 w 1693587"/>
              <a:gd name="connsiteY7" fmla="*/ 774572 h 929490"/>
              <a:gd name="connsiteX8" fmla="*/ 0 w 1693587"/>
              <a:gd name="connsiteY8" fmla="*/ 154918 h 92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3587" h="929490">
                <a:moveTo>
                  <a:pt x="0" y="154918"/>
                </a:moveTo>
                <a:cubicBezTo>
                  <a:pt x="0" y="69359"/>
                  <a:pt x="69359" y="0"/>
                  <a:pt x="154918" y="0"/>
                </a:cubicBezTo>
                <a:lnTo>
                  <a:pt x="1538669" y="0"/>
                </a:lnTo>
                <a:cubicBezTo>
                  <a:pt x="1624228" y="0"/>
                  <a:pt x="1693587" y="69359"/>
                  <a:pt x="1693587" y="154918"/>
                </a:cubicBezTo>
                <a:lnTo>
                  <a:pt x="1693587" y="774572"/>
                </a:lnTo>
                <a:cubicBezTo>
                  <a:pt x="1693587" y="860131"/>
                  <a:pt x="1624228" y="929490"/>
                  <a:pt x="1538669" y="929490"/>
                </a:cubicBezTo>
                <a:lnTo>
                  <a:pt x="154918" y="929490"/>
                </a:lnTo>
                <a:cubicBezTo>
                  <a:pt x="69359" y="929490"/>
                  <a:pt x="0" y="860131"/>
                  <a:pt x="0" y="774572"/>
                </a:cubicBezTo>
                <a:lnTo>
                  <a:pt x="0" y="154918"/>
                </a:lnTo>
                <a:close/>
              </a:path>
            </a:pathLst>
          </a:cu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0" vert="horz" wrap="square" lIns="96603" tIns="96603" rIns="96603" bIns="96603" numCol="1" spcCol="1270" anchor="ctr" anchorCtr="0">
            <a:noAutofit/>
          </a:bodyPr>
          <a:lstStyle/>
          <a:p>
            <a:pPr algn="ctr"/>
            <a:r>
              <a:rPr lang="es-MX" sz="24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¿Qué busca el </a:t>
            </a:r>
            <a:r>
              <a:rPr lang="es-MX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PTEP</a:t>
            </a:r>
            <a:r>
              <a:rPr lang="es-MX" sz="24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?</a:t>
            </a:r>
            <a:endParaRPr lang="es-CO" sz="24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299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37619-BEE1-2719-BB20-DAF29B0FA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9E48AE8-618E-9B57-B9E0-4FF0FE56D145}"/>
              </a:ext>
            </a:extLst>
          </p:cNvPr>
          <p:cNvSpPr txBox="1"/>
          <p:nvPr/>
        </p:nvSpPr>
        <p:spPr>
          <a:xfrm>
            <a:off x="11162470" y="6630696"/>
            <a:ext cx="4969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00" dirty="0">
                <a:solidFill>
                  <a:schemeClr val="accent4">
                    <a:lumMod val="50000"/>
                  </a:schemeClr>
                </a:solidFill>
              </a:rPr>
              <a:t>FT-CE-004</a:t>
            </a:r>
          </a:p>
          <a:p>
            <a:r>
              <a:rPr lang="es-CO" sz="400" dirty="0">
                <a:solidFill>
                  <a:schemeClr val="accent4">
                    <a:lumMod val="50000"/>
                  </a:schemeClr>
                </a:solidFill>
              </a:rPr>
              <a:t>V4</a:t>
            </a:r>
          </a:p>
          <a:p>
            <a:r>
              <a:rPr lang="es-CO" sz="400" dirty="0">
                <a:solidFill>
                  <a:schemeClr val="accent4">
                    <a:lumMod val="50000"/>
                  </a:schemeClr>
                </a:solidFill>
              </a:rPr>
              <a:t>22/07/2024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D6AD326-FA7F-DDFE-207B-E17B16FB9B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628" y="5984615"/>
            <a:ext cx="1224643" cy="51435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AD37B42-FCA9-D8A6-5904-B75BC4975C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51" y="6649242"/>
            <a:ext cx="12146436" cy="159337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C27DEE52-3924-2E21-340A-8044B6BB04E1}"/>
              </a:ext>
            </a:extLst>
          </p:cNvPr>
          <p:cNvSpPr/>
          <p:nvPr/>
        </p:nvSpPr>
        <p:spPr>
          <a:xfrm>
            <a:off x="232311" y="1866776"/>
            <a:ext cx="319270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Verdana" panose="020B0604030504040204" pitchFamily="34" charset="0"/>
                <a:ea typeface="Verdana" panose="020B0604030504040204" pitchFamily="34" charset="0"/>
              </a:rPr>
              <a:t>Las entidades obligadas del </a:t>
            </a:r>
            <a:r>
              <a:rPr lang="es-MX" b="1" dirty="0">
                <a:solidFill>
                  <a:srgbClr val="D2A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orden nacional, departamental y municipal</a:t>
            </a:r>
            <a:r>
              <a:rPr lang="es-MX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s-MX" dirty="0">
                <a:latin typeface="Verdana" panose="020B0604030504040204" pitchFamily="34" charset="0"/>
                <a:ea typeface="Verdana" panose="020B0604030504040204" pitchFamily="34" charset="0"/>
              </a:rPr>
              <a:t>cualquiera que sea su régimen de contratación, deberán implementar Programas de Transparencia y Ética Pública</a:t>
            </a:r>
            <a:endParaRPr lang="es-CO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Forma libre 4">
            <a:extLst>
              <a:ext uri="{FF2B5EF4-FFF2-40B4-BE49-F238E27FC236}">
                <a16:creationId xmlns:a16="http://schemas.microsoft.com/office/drawing/2014/main" id="{13A00448-3671-C254-87CA-5E89E069934E}"/>
              </a:ext>
            </a:extLst>
          </p:cNvPr>
          <p:cNvSpPr/>
          <p:nvPr/>
        </p:nvSpPr>
        <p:spPr>
          <a:xfrm>
            <a:off x="232311" y="1190017"/>
            <a:ext cx="2959331" cy="565923"/>
          </a:xfrm>
          <a:custGeom>
            <a:avLst/>
            <a:gdLst>
              <a:gd name="connsiteX0" fmla="*/ 0 w 1693587"/>
              <a:gd name="connsiteY0" fmla="*/ 154918 h 929490"/>
              <a:gd name="connsiteX1" fmla="*/ 154918 w 1693587"/>
              <a:gd name="connsiteY1" fmla="*/ 0 h 929490"/>
              <a:gd name="connsiteX2" fmla="*/ 1538669 w 1693587"/>
              <a:gd name="connsiteY2" fmla="*/ 0 h 929490"/>
              <a:gd name="connsiteX3" fmla="*/ 1693587 w 1693587"/>
              <a:gd name="connsiteY3" fmla="*/ 154918 h 929490"/>
              <a:gd name="connsiteX4" fmla="*/ 1693587 w 1693587"/>
              <a:gd name="connsiteY4" fmla="*/ 774572 h 929490"/>
              <a:gd name="connsiteX5" fmla="*/ 1538669 w 1693587"/>
              <a:gd name="connsiteY5" fmla="*/ 929490 h 929490"/>
              <a:gd name="connsiteX6" fmla="*/ 154918 w 1693587"/>
              <a:gd name="connsiteY6" fmla="*/ 929490 h 929490"/>
              <a:gd name="connsiteX7" fmla="*/ 0 w 1693587"/>
              <a:gd name="connsiteY7" fmla="*/ 774572 h 929490"/>
              <a:gd name="connsiteX8" fmla="*/ 0 w 1693587"/>
              <a:gd name="connsiteY8" fmla="*/ 154918 h 92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3587" h="929490">
                <a:moveTo>
                  <a:pt x="0" y="154918"/>
                </a:moveTo>
                <a:cubicBezTo>
                  <a:pt x="0" y="69359"/>
                  <a:pt x="69359" y="0"/>
                  <a:pt x="154918" y="0"/>
                </a:cubicBezTo>
                <a:lnTo>
                  <a:pt x="1538669" y="0"/>
                </a:lnTo>
                <a:cubicBezTo>
                  <a:pt x="1624228" y="0"/>
                  <a:pt x="1693587" y="69359"/>
                  <a:pt x="1693587" y="154918"/>
                </a:cubicBezTo>
                <a:lnTo>
                  <a:pt x="1693587" y="774572"/>
                </a:lnTo>
                <a:cubicBezTo>
                  <a:pt x="1693587" y="860131"/>
                  <a:pt x="1624228" y="929490"/>
                  <a:pt x="1538669" y="929490"/>
                </a:cubicBezTo>
                <a:lnTo>
                  <a:pt x="154918" y="929490"/>
                </a:lnTo>
                <a:cubicBezTo>
                  <a:pt x="69359" y="929490"/>
                  <a:pt x="0" y="860131"/>
                  <a:pt x="0" y="774572"/>
                </a:cubicBezTo>
                <a:lnTo>
                  <a:pt x="0" y="154918"/>
                </a:lnTo>
                <a:close/>
              </a:path>
            </a:pathLst>
          </a:cu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0" vert="horz" wrap="square" lIns="96603" tIns="96603" rIns="96603" bIns="96603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sz="28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5AA81F7-64C1-C7A5-40B9-4793E55B0CC1}"/>
              </a:ext>
            </a:extLst>
          </p:cNvPr>
          <p:cNvSpPr txBox="1"/>
          <p:nvPr/>
        </p:nvSpPr>
        <p:spPr>
          <a:xfrm>
            <a:off x="883613" y="1190017"/>
            <a:ext cx="19623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¿Quiénes?</a:t>
            </a:r>
            <a:endParaRPr lang="es-CO" sz="24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BEC4D73-31C7-2F90-46C8-25A230505BC8}"/>
              </a:ext>
            </a:extLst>
          </p:cNvPr>
          <p:cNvSpPr/>
          <p:nvPr/>
        </p:nvSpPr>
        <p:spPr>
          <a:xfrm>
            <a:off x="3949078" y="2005708"/>
            <a:ext cx="412824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s-MX" dirty="0">
                <a:latin typeface="Verdana" panose="020B0604030504040204" pitchFamily="34" charset="0"/>
                <a:ea typeface="Verdana" panose="020B0604030504040204" pitchFamily="34" charset="0"/>
              </a:rPr>
              <a:t>El </a:t>
            </a:r>
            <a:r>
              <a:rPr lang="es-MX" b="1" dirty="0">
                <a:solidFill>
                  <a:srgbClr val="D2A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PTEP</a:t>
            </a:r>
            <a:r>
              <a:rPr lang="es-MX" dirty="0">
                <a:latin typeface="Verdana" panose="020B0604030504040204" pitchFamily="34" charset="0"/>
                <a:ea typeface="Verdana" panose="020B0604030504040204" pitchFamily="34" charset="0"/>
              </a:rPr>
              <a:t> tiene vocación de </a:t>
            </a:r>
            <a:r>
              <a:rPr lang="es-MX" b="1" dirty="0">
                <a:solidFill>
                  <a:srgbClr val="D2A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permanencia,</a:t>
            </a:r>
            <a:r>
              <a:rPr lang="es-MX" dirty="0">
                <a:solidFill>
                  <a:srgbClr val="D2A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MX" b="1" dirty="0">
                <a:solidFill>
                  <a:srgbClr val="D2A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se formula una vez </a:t>
            </a:r>
            <a:r>
              <a:rPr lang="es-MX" dirty="0">
                <a:latin typeface="Verdana" panose="020B0604030504040204" pitchFamily="34" charset="0"/>
                <a:ea typeface="Verdana" panose="020B0604030504040204" pitchFamily="34" charset="0"/>
              </a:rPr>
              <a:t>y, se va adaptando y mejorando</a:t>
            </a:r>
          </a:p>
          <a:p>
            <a:pPr marL="285750" indent="-285750" algn="just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s-MX" dirty="0">
                <a:latin typeface="Verdana" panose="020B0604030504040204" pitchFamily="34" charset="0"/>
                <a:ea typeface="Verdana" panose="020B0604030504040204" pitchFamily="34" charset="0"/>
              </a:rPr>
              <a:t>Reformulación ante grandes transformaciones </a:t>
            </a:r>
          </a:p>
          <a:p>
            <a:pPr marL="285750" indent="-285750" algn="just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s-MX" dirty="0">
                <a:latin typeface="Verdana" panose="020B0604030504040204" pitchFamily="34" charset="0"/>
                <a:ea typeface="Verdana" panose="020B0604030504040204" pitchFamily="34" charset="0"/>
              </a:rPr>
              <a:t>Articulación con la planeación estratégica</a:t>
            </a:r>
            <a:endParaRPr lang="es-CO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D746E4B1-A511-616C-6014-D826B6901F3C}"/>
              </a:ext>
            </a:extLst>
          </p:cNvPr>
          <p:cNvGrpSpPr/>
          <p:nvPr/>
        </p:nvGrpSpPr>
        <p:grpSpPr>
          <a:xfrm>
            <a:off x="4231253" y="1169846"/>
            <a:ext cx="2959331" cy="544670"/>
            <a:chOff x="7600740" y="523045"/>
            <a:chExt cx="2959331" cy="544670"/>
          </a:xfrm>
        </p:grpSpPr>
        <p:sp>
          <p:nvSpPr>
            <p:cNvPr id="13" name="Forma libre 8">
              <a:extLst>
                <a:ext uri="{FF2B5EF4-FFF2-40B4-BE49-F238E27FC236}">
                  <a16:creationId xmlns:a16="http://schemas.microsoft.com/office/drawing/2014/main" id="{BCA26FA8-B949-7894-4B92-505451AE4F55}"/>
                </a:ext>
              </a:extLst>
            </p:cNvPr>
            <p:cNvSpPr/>
            <p:nvPr/>
          </p:nvSpPr>
          <p:spPr>
            <a:xfrm>
              <a:off x="7600740" y="523045"/>
              <a:ext cx="2959331" cy="544670"/>
            </a:xfrm>
            <a:custGeom>
              <a:avLst/>
              <a:gdLst>
                <a:gd name="connsiteX0" fmla="*/ 0 w 1693587"/>
                <a:gd name="connsiteY0" fmla="*/ 154918 h 929490"/>
                <a:gd name="connsiteX1" fmla="*/ 154918 w 1693587"/>
                <a:gd name="connsiteY1" fmla="*/ 0 h 929490"/>
                <a:gd name="connsiteX2" fmla="*/ 1538669 w 1693587"/>
                <a:gd name="connsiteY2" fmla="*/ 0 h 929490"/>
                <a:gd name="connsiteX3" fmla="*/ 1693587 w 1693587"/>
                <a:gd name="connsiteY3" fmla="*/ 154918 h 929490"/>
                <a:gd name="connsiteX4" fmla="*/ 1693587 w 1693587"/>
                <a:gd name="connsiteY4" fmla="*/ 774572 h 929490"/>
                <a:gd name="connsiteX5" fmla="*/ 1538669 w 1693587"/>
                <a:gd name="connsiteY5" fmla="*/ 929490 h 929490"/>
                <a:gd name="connsiteX6" fmla="*/ 154918 w 1693587"/>
                <a:gd name="connsiteY6" fmla="*/ 929490 h 929490"/>
                <a:gd name="connsiteX7" fmla="*/ 0 w 1693587"/>
                <a:gd name="connsiteY7" fmla="*/ 774572 h 929490"/>
                <a:gd name="connsiteX8" fmla="*/ 0 w 1693587"/>
                <a:gd name="connsiteY8" fmla="*/ 154918 h 929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3587" h="929490">
                  <a:moveTo>
                    <a:pt x="0" y="154918"/>
                  </a:moveTo>
                  <a:cubicBezTo>
                    <a:pt x="0" y="69359"/>
                    <a:pt x="69359" y="0"/>
                    <a:pt x="154918" y="0"/>
                  </a:cubicBezTo>
                  <a:lnTo>
                    <a:pt x="1538669" y="0"/>
                  </a:lnTo>
                  <a:cubicBezTo>
                    <a:pt x="1624228" y="0"/>
                    <a:pt x="1693587" y="69359"/>
                    <a:pt x="1693587" y="154918"/>
                  </a:cubicBezTo>
                  <a:lnTo>
                    <a:pt x="1693587" y="774572"/>
                  </a:lnTo>
                  <a:cubicBezTo>
                    <a:pt x="1693587" y="860131"/>
                    <a:pt x="1624228" y="929490"/>
                    <a:pt x="1538669" y="929490"/>
                  </a:cubicBezTo>
                  <a:lnTo>
                    <a:pt x="154918" y="929490"/>
                  </a:lnTo>
                  <a:cubicBezTo>
                    <a:pt x="69359" y="929490"/>
                    <a:pt x="0" y="860131"/>
                    <a:pt x="0" y="774572"/>
                  </a:cubicBezTo>
                  <a:lnTo>
                    <a:pt x="0" y="154918"/>
                  </a:lnTo>
                  <a:close/>
                </a:path>
              </a:pathLst>
            </a:cu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96603" tIns="96603" rIns="96603" bIns="96603" numCol="1" spcCol="1270" anchor="ctr" anchorCtr="0">
              <a:noAutofit/>
            </a:bodyPr>
            <a:lstStyle/>
            <a:p>
              <a:pPr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2800" dirty="0"/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85B60A05-0638-4BD0-37BE-18D00D2EB308}"/>
                </a:ext>
              </a:extLst>
            </p:cNvPr>
            <p:cNvSpPr txBox="1"/>
            <p:nvPr/>
          </p:nvSpPr>
          <p:spPr>
            <a:xfrm>
              <a:off x="8068088" y="560759"/>
              <a:ext cx="240642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2400" b="1" dirty="0">
                  <a:solidFill>
                    <a:srgbClr val="002060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  <a:t>¿Cada cuánto?</a:t>
              </a:r>
              <a:endParaRPr lang="es-CO" sz="2400" b="1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endParaRPr>
            </a:p>
          </p:txBody>
        </p:sp>
      </p:grpSp>
      <p:sp>
        <p:nvSpPr>
          <p:cNvPr id="15" name="Rectángulo 14">
            <a:extLst>
              <a:ext uri="{FF2B5EF4-FFF2-40B4-BE49-F238E27FC236}">
                <a16:creationId xmlns:a16="http://schemas.microsoft.com/office/drawing/2014/main" id="{CF184E84-E829-A864-A0AA-0EAB2C1CCA79}"/>
              </a:ext>
            </a:extLst>
          </p:cNvPr>
          <p:cNvSpPr/>
          <p:nvPr/>
        </p:nvSpPr>
        <p:spPr>
          <a:xfrm>
            <a:off x="883613" y="5216210"/>
            <a:ext cx="611274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600" dirty="0">
                <a:latin typeface="Verdana" panose="020B0604030504040204" pitchFamily="34" charset="0"/>
                <a:ea typeface="Verdana" panose="020B0604030504040204" pitchFamily="34" charset="0"/>
              </a:rPr>
              <a:t>Un año desde la publicación del Decreto 1122/2024: </a:t>
            </a:r>
            <a:r>
              <a:rPr lang="es-MX" sz="2000" b="1" dirty="0">
                <a:solidFill>
                  <a:srgbClr val="D2A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agosto</a:t>
            </a:r>
            <a:r>
              <a:rPr lang="es-MX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MX" sz="2000" b="1" dirty="0">
                <a:solidFill>
                  <a:srgbClr val="D2A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del</a:t>
            </a:r>
            <a:r>
              <a:rPr lang="es-MX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MX" sz="2000" b="1" dirty="0">
                <a:solidFill>
                  <a:srgbClr val="D2A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2025</a:t>
            </a:r>
            <a:r>
              <a:rPr lang="es-MX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MX" sz="1600" dirty="0">
                <a:latin typeface="Verdana" panose="020B0604030504040204" pitchFamily="34" charset="0"/>
                <a:ea typeface="Verdana" panose="020B0604030504040204" pitchFamily="34" charset="0"/>
              </a:rPr>
              <a:t>fecha en la cual debe estar aprobado y publicado en la sede electrónica.</a:t>
            </a:r>
            <a:endParaRPr lang="es-CO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49EE9CF9-803A-82BF-772C-EFE5DEE67F0C}"/>
              </a:ext>
            </a:extLst>
          </p:cNvPr>
          <p:cNvGrpSpPr/>
          <p:nvPr/>
        </p:nvGrpSpPr>
        <p:grpSpPr>
          <a:xfrm>
            <a:off x="2128590" y="4612573"/>
            <a:ext cx="3980857" cy="565923"/>
            <a:chOff x="4541433" y="3933001"/>
            <a:chExt cx="2959331" cy="565923"/>
          </a:xfrm>
        </p:grpSpPr>
        <p:sp>
          <p:nvSpPr>
            <p:cNvPr id="17" name="Forma libre 12">
              <a:extLst>
                <a:ext uri="{FF2B5EF4-FFF2-40B4-BE49-F238E27FC236}">
                  <a16:creationId xmlns:a16="http://schemas.microsoft.com/office/drawing/2014/main" id="{647159F4-88C1-B4AF-9CB3-BED9BDBF4464}"/>
                </a:ext>
              </a:extLst>
            </p:cNvPr>
            <p:cNvSpPr/>
            <p:nvPr/>
          </p:nvSpPr>
          <p:spPr>
            <a:xfrm>
              <a:off x="4541433" y="3933001"/>
              <a:ext cx="2959331" cy="565923"/>
            </a:xfrm>
            <a:custGeom>
              <a:avLst/>
              <a:gdLst>
                <a:gd name="connsiteX0" fmla="*/ 0 w 1693587"/>
                <a:gd name="connsiteY0" fmla="*/ 154918 h 929490"/>
                <a:gd name="connsiteX1" fmla="*/ 154918 w 1693587"/>
                <a:gd name="connsiteY1" fmla="*/ 0 h 929490"/>
                <a:gd name="connsiteX2" fmla="*/ 1538669 w 1693587"/>
                <a:gd name="connsiteY2" fmla="*/ 0 h 929490"/>
                <a:gd name="connsiteX3" fmla="*/ 1693587 w 1693587"/>
                <a:gd name="connsiteY3" fmla="*/ 154918 h 929490"/>
                <a:gd name="connsiteX4" fmla="*/ 1693587 w 1693587"/>
                <a:gd name="connsiteY4" fmla="*/ 774572 h 929490"/>
                <a:gd name="connsiteX5" fmla="*/ 1538669 w 1693587"/>
                <a:gd name="connsiteY5" fmla="*/ 929490 h 929490"/>
                <a:gd name="connsiteX6" fmla="*/ 154918 w 1693587"/>
                <a:gd name="connsiteY6" fmla="*/ 929490 h 929490"/>
                <a:gd name="connsiteX7" fmla="*/ 0 w 1693587"/>
                <a:gd name="connsiteY7" fmla="*/ 774572 h 929490"/>
                <a:gd name="connsiteX8" fmla="*/ 0 w 1693587"/>
                <a:gd name="connsiteY8" fmla="*/ 154918 h 929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3587" h="929490">
                  <a:moveTo>
                    <a:pt x="0" y="154918"/>
                  </a:moveTo>
                  <a:cubicBezTo>
                    <a:pt x="0" y="69359"/>
                    <a:pt x="69359" y="0"/>
                    <a:pt x="154918" y="0"/>
                  </a:cubicBezTo>
                  <a:lnTo>
                    <a:pt x="1538669" y="0"/>
                  </a:lnTo>
                  <a:cubicBezTo>
                    <a:pt x="1624228" y="0"/>
                    <a:pt x="1693587" y="69359"/>
                    <a:pt x="1693587" y="154918"/>
                  </a:cubicBezTo>
                  <a:lnTo>
                    <a:pt x="1693587" y="774572"/>
                  </a:lnTo>
                  <a:cubicBezTo>
                    <a:pt x="1693587" y="860131"/>
                    <a:pt x="1624228" y="929490"/>
                    <a:pt x="1538669" y="929490"/>
                  </a:cubicBezTo>
                  <a:lnTo>
                    <a:pt x="154918" y="929490"/>
                  </a:lnTo>
                  <a:cubicBezTo>
                    <a:pt x="69359" y="929490"/>
                    <a:pt x="0" y="860131"/>
                    <a:pt x="0" y="774572"/>
                  </a:cubicBezTo>
                  <a:lnTo>
                    <a:pt x="0" y="154918"/>
                  </a:lnTo>
                  <a:close/>
                </a:path>
              </a:pathLst>
            </a:cu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96603" tIns="96603" rIns="96603" bIns="96603" numCol="1" spcCol="1270" anchor="ctr" anchorCtr="0">
              <a:noAutofit/>
            </a:bodyPr>
            <a:lstStyle/>
            <a:p>
              <a:pPr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2800" dirty="0"/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6343B9FD-2240-E6BD-B594-4E4FC56BB000}"/>
                </a:ext>
              </a:extLst>
            </p:cNvPr>
            <p:cNvSpPr txBox="1"/>
            <p:nvPr/>
          </p:nvSpPr>
          <p:spPr>
            <a:xfrm>
              <a:off x="4738457" y="3980998"/>
              <a:ext cx="262426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MX" sz="2400" b="1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Régimen transición</a:t>
              </a:r>
              <a:endParaRPr lang="es-CO" sz="24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" name="Flecha derecha 14">
            <a:extLst>
              <a:ext uri="{FF2B5EF4-FFF2-40B4-BE49-F238E27FC236}">
                <a16:creationId xmlns:a16="http://schemas.microsoft.com/office/drawing/2014/main" id="{A4DAC5D3-C655-9BBB-624C-0D8F7DB8DF2F}"/>
              </a:ext>
            </a:extLst>
          </p:cNvPr>
          <p:cNvSpPr/>
          <p:nvPr/>
        </p:nvSpPr>
        <p:spPr>
          <a:xfrm>
            <a:off x="7190584" y="4935562"/>
            <a:ext cx="551019" cy="1143490"/>
          </a:xfrm>
          <a:prstGeom prst="rightArrow">
            <a:avLst/>
          </a:prstGeom>
          <a:solidFill>
            <a:srgbClr val="D2A000"/>
          </a:solidFill>
          <a:ln>
            <a:solidFill>
              <a:srgbClr val="D2A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rgbClr val="D2A000"/>
              </a:solidFill>
            </a:endParaRP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B5C6037F-6B95-8D9F-FB51-551C98DEDF9C}"/>
              </a:ext>
            </a:extLst>
          </p:cNvPr>
          <p:cNvSpPr/>
          <p:nvPr/>
        </p:nvSpPr>
        <p:spPr>
          <a:xfrm>
            <a:off x="8077498" y="4782574"/>
            <a:ext cx="3217108" cy="13719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Plan de transición publicado el </a:t>
            </a:r>
          </a:p>
          <a:p>
            <a:pPr algn="ctr"/>
            <a:r>
              <a:rPr lang="es-MX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31 enero 2025</a:t>
            </a:r>
            <a:endParaRPr lang="es-CO" sz="2000" b="1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885D5674-32EC-DE3B-778A-8B2B0F128A2C}"/>
              </a:ext>
            </a:extLst>
          </p:cNvPr>
          <p:cNvSpPr/>
          <p:nvPr/>
        </p:nvSpPr>
        <p:spPr>
          <a:xfrm>
            <a:off x="8524658" y="2115550"/>
            <a:ext cx="32171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Verdana" panose="020B0604030504040204" pitchFamily="34" charset="0"/>
                <a:ea typeface="Verdana" panose="020B0604030504040204" pitchFamily="34" charset="0"/>
              </a:rPr>
              <a:t>En cabeza de la </a:t>
            </a:r>
            <a:r>
              <a:rPr lang="es-MX" b="1" dirty="0">
                <a:solidFill>
                  <a:srgbClr val="D2A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Dirección General </a:t>
            </a:r>
            <a:r>
              <a:rPr lang="es-MX" dirty="0">
                <a:latin typeface="Verdana" panose="020B0604030504040204" pitchFamily="34" charset="0"/>
                <a:ea typeface="Verdana" panose="020B0604030504040204" pitchFamily="34" charset="0"/>
              </a:rPr>
              <a:t>a</a:t>
            </a:r>
            <a:r>
              <a:rPr lang="es-MX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MX" dirty="0">
                <a:latin typeface="Verdana" panose="020B0604030504040204" pitchFamily="34" charset="0"/>
                <a:ea typeface="Verdana" panose="020B0604030504040204" pitchFamily="34" charset="0"/>
              </a:rPr>
              <a:t>través de un equipo formulador, </a:t>
            </a:r>
            <a:r>
              <a:rPr lang="es-MX" b="1" dirty="0">
                <a:solidFill>
                  <a:srgbClr val="D2A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todas las dependencias </a:t>
            </a:r>
            <a:r>
              <a:rPr lang="es-MX" dirty="0">
                <a:latin typeface="Verdana" panose="020B0604030504040204" pitchFamily="34" charset="0"/>
                <a:ea typeface="Verdana" panose="020B0604030504040204" pitchFamily="34" charset="0"/>
              </a:rPr>
              <a:t>son responsables del </a:t>
            </a:r>
            <a:r>
              <a:rPr lang="es-MX" b="1" dirty="0">
                <a:solidFill>
                  <a:srgbClr val="D2A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PTEP</a:t>
            </a:r>
            <a:endParaRPr lang="es-CO" b="1" dirty="0">
              <a:solidFill>
                <a:srgbClr val="D2A000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2" name="Forma libre 4">
            <a:extLst>
              <a:ext uri="{FF2B5EF4-FFF2-40B4-BE49-F238E27FC236}">
                <a16:creationId xmlns:a16="http://schemas.microsoft.com/office/drawing/2014/main" id="{7F110608-B614-C167-6BEC-734AFBF6BE33}"/>
              </a:ext>
            </a:extLst>
          </p:cNvPr>
          <p:cNvSpPr/>
          <p:nvPr/>
        </p:nvSpPr>
        <p:spPr>
          <a:xfrm>
            <a:off x="8524658" y="1283321"/>
            <a:ext cx="2959331" cy="565923"/>
          </a:xfrm>
          <a:custGeom>
            <a:avLst/>
            <a:gdLst>
              <a:gd name="connsiteX0" fmla="*/ 0 w 1693587"/>
              <a:gd name="connsiteY0" fmla="*/ 154918 h 929490"/>
              <a:gd name="connsiteX1" fmla="*/ 154918 w 1693587"/>
              <a:gd name="connsiteY1" fmla="*/ 0 h 929490"/>
              <a:gd name="connsiteX2" fmla="*/ 1538669 w 1693587"/>
              <a:gd name="connsiteY2" fmla="*/ 0 h 929490"/>
              <a:gd name="connsiteX3" fmla="*/ 1693587 w 1693587"/>
              <a:gd name="connsiteY3" fmla="*/ 154918 h 929490"/>
              <a:gd name="connsiteX4" fmla="*/ 1693587 w 1693587"/>
              <a:gd name="connsiteY4" fmla="*/ 774572 h 929490"/>
              <a:gd name="connsiteX5" fmla="*/ 1538669 w 1693587"/>
              <a:gd name="connsiteY5" fmla="*/ 929490 h 929490"/>
              <a:gd name="connsiteX6" fmla="*/ 154918 w 1693587"/>
              <a:gd name="connsiteY6" fmla="*/ 929490 h 929490"/>
              <a:gd name="connsiteX7" fmla="*/ 0 w 1693587"/>
              <a:gd name="connsiteY7" fmla="*/ 774572 h 929490"/>
              <a:gd name="connsiteX8" fmla="*/ 0 w 1693587"/>
              <a:gd name="connsiteY8" fmla="*/ 154918 h 92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3587" h="929490">
                <a:moveTo>
                  <a:pt x="0" y="154918"/>
                </a:moveTo>
                <a:cubicBezTo>
                  <a:pt x="0" y="69359"/>
                  <a:pt x="69359" y="0"/>
                  <a:pt x="154918" y="0"/>
                </a:cubicBezTo>
                <a:lnTo>
                  <a:pt x="1538669" y="0"/>
                </a:lnTo>
                <a:cubicBezTo>
                  <a:pt x="1624228" y="0"/>
                  <a:pt x="1693587" y="69359"/>
                  <a:pt x="1693587" y="154918"/>
                </a:cubicBezTo>
                <a:lnTo>
                  <a:pt x="1693587" y="774572"/>
                </a:lnTo>
                <a:cubicBezTo>
                  <a:pt x="1693587" y="860131"/>
                  <a:pt x="1624228" y="929490"/>
                  <a:pt x="1538669" y="929490"/>
                </a:cubicBezTo>
                <a:lnTo>
                  <a:pt x="154918" y="929490"/>
                </a:lnTo>
                <a:cubicBezTo>
                  <a:pt x="69359" y="929490"/>
                  <a:pt x="0" y="860131"/>
                  <a:pt x="0" y="774572"/>
                </a:cubicBezTo>
                <a:lnTo>
                  <a:pt x="0" y="154918"/>
                </a:lnTo>
                <a:close/>
              </a:path>
            </a:pathLst>
          </a:cu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0" vert="horz" wrap="square" lIns="96603" tIns="96603" rIns="96603" bIns="96603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sz="2800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A8FE58B4-2C43-C9E4-BC92-E7B014B77492}"/>
              </a:ext>
            </a:extLst>
          </p:cNvPr>
          <p:cNvSpPr txBox="1"/>
          <p:nvPr/>
        </p:nvSpPr>
        <p:spPr>
          <a:xfrm>
            <a:off x="8972036" y="1336659"/>
            <a:ext cx="2959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Responsables</a:t>
            </a:r>
            <a:endParaRPr lang="es-CO" sz="2400" b="1" dirty="0">
              <a:solidFill>
                <a:srgbClr val="00206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D6A5C854-2B21-482E-3873-A93D0E3ADE7C}"/>
              </a:ext>
            </a:extLst>
          </p:cNvPr>
          <p:cNvGrpSpPr/>
          <p:nvPr/>
        </p:nvGrpSpPr>
        <p:grpSpPr>
          <a:xfrm>
            <a:off x="4104673" y="217732"/>
            <a:ext cx="3616322" cy="826261"/>
            <a:chOff x="11763007" y="760313"/>
            <a:chExt cx="11072228" cy="826261"/>
          </a:xfrm>
        </p:grpSpPr>
        <p:sp>
          <p:nvSpPr>
            <p:cNvPr id="25" name="Forma libre 20">
              <a:extLst>
                <a:ext uri="{FF2B5EF4-FFF2-40B4-BE49-F238E27FC236}">
                  <a16:creationId xmlns:a16="http://schemas.microsoft.com/office/drawing/2014/main" id="{2D3A0876-5222-0175-58E3-B7554E967BCE}"/>
                </a:ext>
              </a:extLst>
            </p:cNvPr>
            <p:cNvSpPr/>
            <p:nvPr/>
          </p:nvSpPr>
          <p:spPr>
            <a:xfrm>
              <a:off x="11763007" y="760313"/>
              <a:ext cx="11072228" cy="826261"/>
            </a:xfrm>
            <a:custGeom>
              <a:avLst/>
              <a:gdLst>
                <a:gd name="connsiteX0" fmla="*/ 0 w 1693587"/>
                <a:gd name="connsiteY0" fmla="*/ 154918 h 929490"/>
                <a:gd name="connsiteX1" fmla="*/ 154918 w 1693587"/>
                <a:gd name="connsiteY1" fmla="*/ 0 h 929490"/>
                <a:gd name="connsiteX2" fmla="*/ 1538669 w 1693587"/>
                <a:gd name="connsiteY2" fmla="*/ 0 h 929490"/>
                <a:gd name="connsiteX3" fmla="*/ 1693587 w 1693587"/>
                <a:gd name="connsiteY3" fmla="*/ 154918 h 929490"/>
                <a:gd name="connsiteX4" fmla="*/ 1693587 w 1693587"/>
                <a:gd name="connsiteY4" fmla="*/ 774572 h 929490"/>
                <a:gd name="connsiteX5" fmla="*/ 1538669 w 1693587"/>
                <a:gd name="connsiteY5" fmla="*/ 929490 h 929490"/>
                <a:gd name="connsiteX6" fmla="*/ 154918 w 1693587"/>
                <a:gd name="connsiteY6" fmla="*/ 929490 h 929490"/>
                <a:gd name="connsiteX7" fmla="*/ 0 w 1693587"/>
                <a:gd name="connsiteY7" fmla="*/ 774572 h 929490"/>
                <a:gd name="connsiteX8" fmla="*/ 0 w 1693587"/>
                <a:gd name="connsiteY8" fmla="*/ 154918 h 929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3587" h="929490">
                  <a:moveTo>
                    <a:pt x="0" y="154918"/>
                  </a:moveTo>
                  <a:cubicBezTo>
                    <a:pt x="0" y="69359"/>
                    <a:pt x="69359" y="0"/>
                    <a:pt x="154918" y="0"/>
                  </a:cubicBezTo>
                  <a:lnTo>
                    <a:pt x="1538669" y="0"/>
                  </a:lnTo>
                  <a:cubicBezTo>
                    <a:pt x="1624228" y="0"/>
                    <a:pt x="1693587" y="69359"/>
                    <a:pt x="1693587" y="154918"/>
                  </a:cubicBezTo>
                  <a:lnTo>
                    <a:pt x="1693587" y="774572"/>
                  </a:lnTo>
                  <a:cubicBezTo>
                    <a:pt x="1693587" y="860131"/>
                    <a:pt x="1624228" y="929490"/>
                    <a:pt x="1538669" y="929490"/>
                  </a:cubicBezTo>
                  <a:lnTo>
                    <a:pt x="154918" y="929490"/>
                  </a:lnTo>
                  <a:cubicBezTo>
                    <a:pt x="69359" y="929490"/>
                    <a:pt x="0" y="860131"/>
                    <a:pt x="0" y="774572"/>
                  </a:cubicBezTo>
                  <a:lnTo>
                    <a:pt x="0" y="154918"/>
                  </a:lnTo>
                  <a:close/>
                </a:path>
              </a:pathLst>
            </a:cu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96603" tIns="96603" rIns="96603" bIns="96603" numCol="1" spcCol="1270" anchor="ctr" anchorCtr="0">
              <a:noAutofit/>
            </a:bodyPr>
            <a:lstStyle/>
            <a:p>
              <a:pPr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2800" kern="1200" dirty="0"/>
            </a:p>
          </p:txBody>
        </p:sp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C875F1C4-D97F-19B1-01D7-C66139C618F0}"/>
                </a:ext>
              </a:extLst>
            </p:cNvPr>
            <p:cNvSpPr txBox="1"/>
            <p:nvPr/>
          </p:nvSpPr>
          <p:spPr>
            <a:xfrm>
              <a:off x="13334245" y="875600"/>
              <a:ext cx="84663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2400" b="1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Generalidades</a:t>
              </a:r>
              <a:endParaRPr lang="es-CO" sz="24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2191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EFCD9-5A29-A322-8F01-F719E8920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8395272-8578-41C3-BDB4-003BD4449D47}"/>
              </a:ext>
            </a:extLst>
          </p:cNvPr>
          <p:cNvSpPr txBox="1"/>
          <p:nvPr/>
        </p:nvSpPr>
        <p:spPr>
          <a:xfrm>
            <a:off x="11162470" y="6630696"/>
            <a:ext cx="4969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00" dirty="0">
                <a:solidFill>
                  <a:schemeClr val="accent4">
                    <a:lumMod val="50000"/>
                  </a:schemeClr>
                </a:solidFill>
              </a:rPr>
              <a:t>FT-CE-004</a:t>
            </a:r>
          </a:p>
          <a:p>
            <a:r>
              <a:rPr lang="es-CO" sz="400" dirty="0">
                <a:solidFill>
                  <a:schemeClr val="accent4">
                    <a:lumMod val="50000"/>
                  </a:schemeClr>
                </a:solidFill>
              </a:rPr>
              <a:t>V4</a:t>
            </a:r>
          </a:p>
          <a:p>
            <a:r>
              <a:rPr lang="es-CO" sz="400" dirty="0">
                <a:solidFill>
                  <a:schemeClr val="accent4">
                    <a:lumMod val="50000"/>
                  </a:schemeClr>
                </a:solidFill>
              </a:rPr>
              <a:t>22/07/2024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C3C0CF3-171C-07C8-8C5A-CAA80C976E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628" y="5984615"/>
            <a:ext cx="1224643" cy="51435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3C3DC35-61AC-AFBD-A611-7929704037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51" y="6649242"/>
            <a:ext cx="12146436" cy="159337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D28D9B41-4638-E551-CF65-3863278FAA89}"/>
              </a:ext>
            </a:extLst>
          </p:cNvPr>
          <p:cNvGrpSpPr/>
          <p:nvPr/>
        </p:nvGrpSpPr>
        <p:grpSpPr>
          <a:xfrm>
            <a:off x="130259" y="773084"/>
            <a:ext cx="4300425" cy="2106016"/>
            <a:chOff x="-12409175" y="780026"/>
            <a:chExt cx="11588842" cy="826261"/>
          </a:xfrm>
        </p:grpSpPr>
        <p:sp>
          <p:nvSpPr>
            <p:cNvPr id="10" name="Forma libre 7">
              <a:extLst>
                <a:ext uri="{FF2B5EF4-FFF2-40B4-BE49-F238E27FC236}">
                  <a16:creationId xmlns:a16="http://schemas.microsoft.com/office/drawing/2014/main" id="{2F189305-5977-5953-572F-D6E22DB14022}"/>
                </a:ext>
              </a:extLst>
            </p:cNvPr>
            <p:cNvSpPr/>
            <p:nvPr/>
          </p:nvSpPr>
          <p:spPr>
            <a:xfrm>
              <a:off x="-12409175" y="780026"/>
              <a:ext cx="9881637" cy="826261"/>
            </a:xfrm>
            <a:custGeom>
              <a:avLst/>
              <a:gdLst>
                <a:gd name="connsiteX0" fmla="*/ 0 w 1693587"/>
                <a:gd name="connsiteY0" fmla="*/ 154918 h 929490"/>
                <a:gd name="connsiteX1" fmla="*/ 154918 w 1693587"/>
                <a:gd name="connsiteY1" fmla="*/ 0 h 929490"/>
                <a:gd name="connsiteX2" fmla="*/ 1538669 w 1693587"/>
                <a:gd name="connsiteY2" fmla="*/ 0 h 929490"/>
                <a:gd name="connsiteX3" fmla="*/ 1693587 w 1693587"/>
                <a:gd name="connsiteY3" fmla="*/ 154918 h 929490"/>
                <a:gd name="connsiteX4" fmla="*/ 1693587 w 1693587"/>
                <a:gd name="connsiteY4" fmla="*/ 774572 h 929490"/>
                <a:gd name="connsiteX5" fmla="*/ 1538669 w 1693587"/>
                <a:gd name="connsiteY5" fmla="*/ 929490 h 929490"/>
                <a:gd name="connsiteX6" fmla="*/ 154918 w 1693587"/>
                <a:gd name="connsiteY6" fmla="*/ 929490 h 929490"/>
                <a:gd name="connsiteX7" fmla="*/ 0 w 1693587"/>
                <a:gd name="connsiteY7" fmla="*/ 774572 h 929490"/>
                <a:gd name="connsiteX8" fmla="*/ 0 w 1693587"/>
                <a:gd name="connsiteY8" fmla="*/ 154918 h 929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3587" h="929490">
                  <a:moveTo>
                    <a:pt x="0" y="154918"/>
                  </a:moveTo>
                  <a:cubicBezTo>
                    <a:pt x="0" y="69359"/>
                    <a:pt x="69359" y="0"/>
                    <a:pt x="154918" y="0"/>
                  </a:cubicBezTo>
                  <a:lnTo>
                    <a:pt x="1538669" y="0"/>
                  </a:lnTo>
                  <a:cubicBezTo>
                    <a:pt x="1624228" y="0"/>
                    <a:pt x="1693587" y="69359"/>
                    <a:pt x="1693587" y="154918"/>
                  </a:cubicBezTo>
                  <a:lnTo>
                    <a:pt x="1693587" y="774572"/>
                  </a:lnTo>
                  <a:cubicBezTo>
                    <a:pt x="1693587" y="860131"/>
                    <a:pt x="1624228" y="929490"/>
                    <a:pt x="1538669" y="929490"/>
                  </a:cubicBezTo>
                  <a:lnTo>
                    <a:pt x="154918" y="929490"/>
                  </a:lnTo>
                  <a:cubicBezTo>
                    <a:pt x="69359" y="929490"/>
                    <a:pt x="0" y="860131"/>
                    <a:pt x="0" y="774572"/>
                  </a:cubicBezTo>
                  <a:lnTo>
                    <a:pt x="0" y="154918"/>
                  </a:lnTo>
                  <a:close/>
                </a:path>
              </a:pathLst>
            </a:cu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96603" tIns="96603" rIns="96603" bIns="96603" numCol="1" spcCol="1270" anchor="ctr" anchorCtr="0">
              <a:noAutofit/>
            </a:bodyPr>
            <a:lstStyle/>
            <a:p>
              <a:pPr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2800" kern="1200" dirty="0"/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901DDB0E-A555-A00C-62E3-23B2F52122D8}"/>
                </a:ext>
              </a:extLst>
            </p:cNvPr>
            <p:cNvSpPr txBox="1"/>
            <p:nvPr/>
          </p:nvSpPr>
          <p:spPr>
            <a:xfrm>
              <a:off x="-11892563" y="844809"/>
              <a:ext cx="11072230" cy="712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2800" b="1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Ciclo del </a:t>
              </a:r>
            </a:p>
            <a:p>
              <a:r>
                <a:rPr lang="es-MX" sz="2800" b="1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Programa de</a:t>
              </a:r>
            </a:p>
            <a:p>
              <a:r>
                <a:rPr lang="es-MX" sz="2800" b="1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Transparencia</a:t>
              </a:r>
            </a:p>
            <a:p>
              <a:r>
                <a:rPr lang="es-MX" sz="2800" b="1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y Ética Pública</a:t>
              </a:r>
            </a:p>
          </p:txBody>
        </p:sp>
      </p:grpSp>
      <p:graphicFrame>
        <p:nvGraphicFramePr>
          <p:cNvPr id="12" name="Diagrama 11" descr="El ciclo del Programa de Transparencia consta de siete etapas: formulación, validación, consolidación, aprobación, publicación, ejecución y modificación o reformulación.">
            <a:extLst>
              <a:ext uri="{FF2B5EF4-FFF2-40B4-BE49-F238E27FC236}">
                <a16:creationId xmlns:a16="http://schemas.microsoft.com/office/drawing/2014/main" id="{47F74084-8A28-550E-8D9D-ADAD5604A0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0992504"/>
              </p:ext>
            </p:extLst>
          </p:nvPr>
        </p:nvGraphicFramePr>
        <p:xfrm>
          <a:off x="2689412" y="74815"/>
          <a:ext cx="9206101" cy="64288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3" name="CuadroTexto 12">
            <a:extLst>
              <a:ext uri="{FF2B5EF4-FFF2-40B4-BE49-F238E27FC236}">
                <a16:creationId xmlns:a16="http://schemas.microsoft.com/office/drawing/2014/main" id="{F4EC93FF-AAD9-649B-E73F-9758778D0B36}"/>
              </a:ext>
            </a:extLst>
          </p:cNvPr>
          <p:cNvSpPr txBox="1"/>
          <p:nvPr/>
        </p:nvSpPr>
        <p:spPr>
          <a:xfrm>
            <a:off x="130259" y="4764411"/>
            <a:ext cx="399474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500" dirty="0">
                <a:latin typeface="Verdana" panose="020B0604030504040204" pitchFamily="34" charset="0"/>
                <a:ea typeface="Verdana" panose="020B0604030504040204" pitchFamily="34" charset="0"/>
              </a:rPr>
              <a:t>Fecha límite para publicar el Programa:</a:t>
            </a:r>
          </a:p>
          <a:p>
            <a:r>
              <a:rPr lang="es-CO" sz="1500" b="1" dirty="0">
                <a:latin typeface="Verdana" panose="020B0604030504040204" pitchFamily="34" charset="0"/>
                <a:ea typeface="Verdana" panose="020B0604030504040204" pitchFamily="34" charset="0"/>
              </a:rPr>
              <a:t>30 de agosto de 2025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0B988763-C2B3-9829-DEAC-C10B716E097A}"/>
              </a:ext>
            </a:extLst>
          </p:cNvPr>
          <p:cNvCxnSpPr>
            <a:cxnSpLocks/>
          </p:cNvCxnSpPr>
          <p:nvPr/>
        </p:nvCxnSpPr>
        <p:spPr>
          <a:xfrm>
            <a:off x="3874168" y="4957010"/>
            <a:ext cx="3280611" cy="0"/>
          </a:xfrm>
          <a:prstGeom prst="lin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111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1162470" y="6630696"/>
            <a:ext cx="4969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00" dirty="0">
                <a:solidFill>
                  <a:schemeClr val="accent4">
                    <a:lumMod val="50000"/>
                  </a:schemeClr>
                </a:solidFill>
              </a:rPr>
              <a:t>FT-CE-004</a:t>
            </a:r>
          </a:p>
          <a:p>
            <a:r>
              <a:rPr lang="es-CO" sz="400" dirty="0">
                <a:solidFill>
                  <a:schemeClr val="accent4">
                    <a:lumMod val="50000"/>
                  </a:schemeClr>
                </a:solidFill>
              </a:rPr>
              <a:t>V4</a:t>
            </a:r>
          </a:p>
          <a:p>
            <a:r>
              <a:rPr lang="es-CO" sz="400" dirty="0">
                <a:solidFill>
                  <a:schemeClr val="accent4">
                    <a:lumMod val="50000"/>
                  </a:schemeClr>
                </a:solidFill>
              </a:rPr>
              <a:t>22/07/2024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3445" y="6091555"/>
            <a:ext cx="970280" cy="40767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51" y="6649242"/>
            <a:ext cx="12146436" cy="159337"/>
          </a:xfrm>
          <a:prstGeom prst="rect">
            <a:avLst/>
          </a:prstGeom>
        </p:spPr>
      </p:pic>
      <p:sp>
        <p:nvSpPr>
          <p:cNvPr id="4" name="Forma libre 9">
            <a:extLst>
              <a:ext uri="{FF2B5EF4-FFF2-40B4-BE49-F238E27FC236}">
                <a16:creationId xmlns:a16="http://schemas.microsoft.com/office/drawing/2014/main" id="{EFF8C0C9-AD94-2C2B-31FF-B6693C641067}"/>
              </a:ext>
            </a:extLst>
          </p:cNvPr>
          <p:cNvSpPr/>
          <p:nvPr/>
        </p:nvSpPr>
        <p:spPr>
          <a:xfrm>
            <a:off x="91581" y="187429"/>
            <a:ext cx="5403446" cy="861775"/>
          </a:xfrm>
          <a:custGeom>
            <a:avLst/>
            <a:gdLst>
              <a:gd name="connsiteX0" fmla="*/ 0 w 1693587"/>
              <a:gd name="connsiteY0" fmla="*/ 154918 h 929490"/>
              <a:gd name="connsiteX1" fmla="*/ 154918 w 1693587"/>
              <a:gd name="connsiteY1" fmla="*/ 0 h 929490"/>
              <a:gd name="connsiteX2" fmla="*/ 1538669 w 1693587"/>
              <a:gd name="connsiteY2" fmla="*/ 0 h 929490"/>
              <a:gd name="connsiteX3" fmla="*/ 1693587 w 1693587"/>
              <a:gd name="connsiteY3" fmla="*/ 154918 h 929490"/>
              <a:gd name="connsiteX4" fmla="*/ 1693587 w 1693587"/>
              <a:gd name="connsiteY4" fmla="*/ 774572 h 929490"/>
              <a:gd name="connsiteX5" fmla="*/ 1538669 w 1693587"/>
              <a:gd name="connsiteY5" fmla="*/ 929490 h 929490"/>
              <a:gd name="connsiteX6" fmla="*/ 154918 w 1693587"/>
              <a:gd name="connsiteY6" fmla="*/ 929490 h 929490"/>
              <a:gd name="connsiteX7" fmla="*/ 0 w 1693587"/>
              <a:gd name="connsiteY7" fmla="*/ 774572 h 929490"/>
              <a:gd name="connsiteX8" fmla="*/ 0 w 1693587"/>
              <a:gd name="connsiteY8" fmla="*/ 154918 h 92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3587" h="929490">
                <a:moveTo>
                  <a:pt x="0" y="154918"/>
                </a:moveTo>
                <a:cubicBezTo>
                  <a:pt x="0" y="69359"/>
                  <a:pt x="69359" y="0"/>
                  <a:pt x="154918" y="0"/>
                </a:cubicBezTo>
                <a:lnTo>
                  <a:pt x="1538669" y="0"/>
                </a:lnTo>
                <a:cubicBezTo>
                  <a:pt x="1624228" y="0"/>
                  <a:pt x="1693587" y="69359"/>
                  <a:pt x="1693587" y="154918"/>
                </a:cubicBezTo>
                <a:lnTo>
                  <a:pt x="1693587" y="774572"/>
                </a:lnTo>
                <a:cubicBezTo>
                  <a:pt x="1693587" y="860131"/>
                  <a:pt x="1624228" y="929490"/>
                  <a:pt x="1538669" y="929490"/>
                </a:cubicBezTo>
                <a:lnTo>
                  <a:pt x="154918" y="929490"/>
                </a:lnTo>
                <a:cubicBezTo>
                  <a:pt x="69359" y="929490"/>
                  <a:pt x="0" y="860131"/>
                  <a:pt x="0" y="774572"/>
                </a:cubicBezTo>
                <a:lnTo>
                  <a:pt x="0" y="154918"/>
                </a:lnTo>
                <a:close/>
              </a:path>
            </a:pathLst>
          </a:cu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0" vert="horz" wrap="square" lIns="96603" tIns="96603" rIns="96603" bIns="96603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sz="2800" kern="12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80189EB-61B8-892F-47DC-793C66B20CA0}"/>
              </a:ext>
            </a:extLst>
          </p:cNvPr>
          <p:cNvSpPr txBox="1"/>
          <p:nvPr/>
        </p:nvSpPr>
        <p:spPr>
          <a:xfrm>
            <a:off x="499010" y="151873"/>
            <a:ext cx="55861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Estructura del Programa de Transparencia y Ética Pública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7CD5F85-B87A-C8C9-114F-4904D487811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72" b="2381"/>
          <a:stretch/>
        </p:blipFill>
        <p:spPr>
          <a:xfrm>
            <a:off x="6553364" y="473805"/>
            <a:ext cx="5295208" cy="569421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23581D1D-62BA-C742-4C66-D204FD8BB2B3}"/>
              </a:ext>
            </a:extLst>
          </p:cNvPr>
          <p:cNvSpPr txBox="1"/>
          <p:nvPr/>
        </p:nvSpPr>
        <p:spPr>
          <a:xfrm>
            <a:off x="1890802" y="1460911"/>
            <a:ext cx="28025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Componente Transversal </a:t>
            </a:r>
            <a:endParaRPr lang="es-CO" sz="16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9E27818-8B7F-E721-446E-4208052289F0}"/>
              </a:ext>
            </a:extLst>
          </p:cNvPr>
          <p:cNvSpPr txBox="1"/>
          <p:nvPr/>
        </p:nvSpPr>
        <p:spPr>
          <a:xfrm>
            <a:off x="3292084" y="3071556"/>
            <a:ext cx="29991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Componente Programático </a:t>
            </a:r>
            <a:endParaRPr lang="es-CO" sz="16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E1A7A9B-AAC8-C207-731E-B04850E3D511}"/>
              </a:ext>
            </a:extLst>
          </p:cNvPr>
          <p:cNvSpPr txBox="1"/>
          <p:nvPr/>
        </p:nvSpPr>
        <p:spPr>
          <a:xfrm>
            <a:off x="1968580" y="4572951"/>
            <a:ext cx="28025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Componente Transversal </a:t>
            </a:r>
            <a:endParaRPr lang="es-CO" sz="16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3" name="Abrir llave 12">
            <a:extLst>
              <a:ext uri="{FF2B5EF4-FFF2-40B4-BE49-F238E27FC236}">
                <a16:creationId xmlns:a16="http://schemas.microsoft.com/office/drawing/2014/main" id="{4D94B894-4313-D9B5-0DD7-56C243847DF2}"/>
              </a:ext>
            </a:extLst>
          </p:cNvPr>
          <p:cNvSpPr/>
          <p:nvPr/>
        </p:nvSpPr>
        <p:spPr>
          <a:xfrm>
            <a:off x="4724237" y="840223"/>
            <a:ext cx="1828800" cy="1662545"/>
          </a:xfrm>
          <a:prstGeom prst="leftBrace">
            <a:avLst>
              <a:gd name="adj1" fmla="val 8333"/>
              <a:gd name="adj2" fmla="val 5049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Abrir llave 15">
            <a:extLst>
              <a:ext uri="{FF2B5EF4-FFF2-40B4-BE49-F238E27FC236}">
                <a16:creationId xmlns:a16="http://schemas.microsoft.com/office/drawing/2014/main" id="{99BDD635-31D8-CF29-5C0A-D72927D5CA69}"/>
              </a:ext>
            </a:extLst>
          </p:cNvPr>
          <p:cNvSpPr/>
          <p:nvPr/>
        </p:nvSpPr>
        <p:spPr>
          <a:xfrm>
            <a:off x="4724237" y="3730615"/>
            <a:ext cx="1828800" cy="2054005"/>
          </a:xfrm>
          <a:prstGeom prst="leftBrace">
            <a:avLst>
              <a:gd name="adj1" fmla="val 8333"/>
              <a:gd name="adj2" fmla="val 50365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FBBEA-6747-43A7-5212-A1153F926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77261092-5990-BFD3-2427-B3F5BD667C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3445" y="6091555"/>
            <a:ext cx="970280" cy="40767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D424275-1EF5-CC53-E213-5893999BB6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64" y="6728088"/>
            <a:ext cx="12146436" cy="159337"/>
          </a:xfrm>
          <a:prstGeom prst="rect">
            <a:avLst/>
          </a:prstGeom>
        </p:spPr>
      </p:pic>
      <p:sp>
        <p:nvSpPr>
          <p:cNvPr id="4" name="Forma libre 4">
            <a:extLst>
              <a:ext uri="{FF2B5EF4-FFF2-40B4-BE49-F238E27FC236}">
                <a16:creationId xmlns:a16="http://schemas.microsoft.com/office/drawing/2014/main" id="{FAE01CC9-D8A9-D2B2-68D8-DD0402A7CCBE}"/>
              </a:ext>
            </a:extLst>
          </p:cNvPr>
          <p:cNvSpPr/>
          <p:nvPr/>
        </p:nvSpPr>
        <p:spPr>
          <a:xfrm>
            <a:off x="1259993" y="245605"/>
            <a:ext cx="9717578" cy="781398"/>
          </a:xfrm>
          <a:custGeom>
            <a:avLst/>
            <a:gdLst>
              <a:gd name="connsiteX0" fmla="*/ 0 w 1693587"/>
              <a:gd name="connsiteY0" fmla="*/ 154918 h 929490"/>
              <a:gd name="connsiteX1" fmla="*/ 154918 w 1693587"/>
              <a:gd name="connsiteY1" fmla="*/ 0 h 929490"/>
              <a:gd name="connsiteX2" fmla="*/ 1538669 w 1693587"/>
              <a:gd name="connsiteY2" fmla="*/ 0 h 929490"/>
              <a:gd name="connsiteX3" fmla="*/ 1693587 w 1693587"/>
              <a:gd name="connsiteY3" fmla="*/ 154918 h 929490"/>
              <a:gd name="connsiteX4" fmla="*/ 1693587 w 1693587"/>
              <a:gd name="connsiteY4" fmla="*/ 774572 h 929490"/>
              <a:gd name="connsiteX5" fmla="*/ 1538669 w 1693587"/>
              <a:gd name="connsiteY5" fmla="*/ 929490 h 929490"/>
              <a:gd name="connsiteX6" fmla="*/ 154918 w 1693587"/>
              <a:gd name="connsiteY6" fmla="*/ 929490 h 929490"/>
              <a:gd name="connsiteX7" fmla="*/ 0 w 1693587"/>
              <a:gd name="connsiteY7" fmla="*/ 774572 h 929490"/>
              <a:gd name="connsiteX8" fmla="*/ 0 w 1693587"/>
              <a:gd name="connsiteY8" fmla="*/ 154918 h 92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3587" h="929490">
                <a:moveTo>
                  <a:pt x="0" y="154918"/>
                </a:moveTo>
                <a:cubicBezTo>
                  <a:pt x="0" y="69359"/>
                  <a:pt x="69359" y="0"/>
                  <a:pt x="154918" y="0"/>
                </a:cubicBezTo>
                <a:lnTo>
                  <a:pt x="1538669" y="0"/>
                </a:lnTo>
                <a:cubicBezTo>
                  <a:pt x="1624228" y="0"/>
                  <a:pt x="1693587" y="69359"/>
                  <a:pt x="1693587" y="154918"/>
                </a:cubicBezTo>
                <a:lnTo>
                  <a:pt x="1693587" y="774572"/>
                </a:lnTo>
                <a:cubicBezTo>
                  <a:pt x="1693587" y="860131"/>
                  <a:pt x="1624228" y="929490"/>
                  <a:pt x="1538669" y="929490"/>
                </a:cubicBezTo>
                <a:lnTo>
                  <a:pt x="154918" y="929490"/>
                </a:lnTo>
                <a:cubicBezTo>
                  <a:pt x="69359" y="929490"/>
                  <a:pt x="0" y="860131"/>
                  <a:pt x="0" y="774572"/>
                </a:cubicBezTo>
                <a:lnTo>
                  <a:pt x="0" y="154918"/>
                </a:lnTo>
                <a:close/>
              </a:path>
            </a:pathLst>
          </a:cu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0" vert="horz" wrap="square" lIns="96603" tIns="96603" rIns="96603" bIns="96603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sz="2800" kern="12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4FBD57-E85E-BF26-FBC3-9DA44DA2801B}"/>
              </a:ext>
            </a:extLst>
          </p:cNvPr>
          <p:cNvSpPr txBox="1"/>
          <p:nvPr/>
        </p:nvSpPr>
        <p:spPr>
          <a:xfrm>
            <a:off x="1259993" y="245605"/>
            <a:ext cx="92021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Componente programático </a:t>
            </a:r>
          </a:p>
          <a:p>
            <a:pPr algn="ctr"/>
            <a:r>
              <a:rPr lang="es-MX" sz="20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Estrategia Institucional para la Lucha Contra la Corrupción  </a:t>
            </a:r>
          </a:p>
          <a:p>
            <a:pPr algn="ctr"/>
            <a:endParaRPr lang="es-MX" sz="2500" b="1" dirty="0">
              <a:solidFill>
                <a:srgbClr val="00206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B1BAD9F8-9CD7-BEBB-5844-D18383FAFE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1991955"/>
              </p:ext>
            </p:extLst>
          </p:nvPr>
        </p:nvGraphicFramePr>
        <p:xfrm>
          <a:off x="341134" y="1124395"/>
          <a:ext cx="6808126" cy="5487410"/>
        </p:xfrm>
        <a:graphic>
          <a:graphicData uri="http://schemas.openxmlformats.org/drawingml/2006/table">
            <a:tbl>
              <a:tblPr/>
              <a:tblGrid>
                <a:gridCol w="3404063">
                  <a:extLst>
                    <a:ext uri="{9D8B030D-6E8A-4147-A177-3AD203B41FA5}">
                      <a16:colId xmlns:a16="http://schemas.microsoft.com/office/drawing/2014/main" val="1651952105"/>
                    </a:ext>
                  </a:extLst>
                </a:gridCol>
                <a:gridCol w="3404063">
                  <a:extLst>
                    <a:ext uri="{9D8B030D-6E8A-4147-A177-3AD203B41FA5}">
                      <a16:colId xmlns:a16="http://schemas.microsoft.com/office/drawing/2014/main" val="1021147252"/>
                    </a:ext>
                  </a:extLst>
                </a:gridCol>
              </a:tblGrid>
              <a:tr h="197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Temáticas</a:t>
                      </a:r>
                      <a:endParaRPr lang="es-CO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Acciones estratégicas</a:t>
                      </a:r>
                      <a:endParaRPr lang="es-CO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7904875"/>
                  </a:ext>
                </a:extLst>
              </a:tr>
              <a:tr h="173247"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</a:t>
                      </a:r>
                      <a:r>
                        <a:rPr lang="es-CO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Gestión del riesgo</a:t>
                      </a:r>
                      <a:endParaRPr lang="es-CO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 Riesgos para la integridad pública</a:t>
                      </a:r>
                      <a:endParaRPr lang="es-CO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4600528"/>
                  </a:ext>
                </a:extLst>
              </a:tr>
              <a:tr h="173247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 Canales de denuncia</a:t>
                      </a:r>
                      <a:endParaRPr lang="es-CO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1512507"/>
                  </a:ext>
                </a:extLst>
              </a:tr>
              <a:tr h="519742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 Riesgo de Lavado de Activos, Financiación del Terrorismo y Financiación para la Proliferación de Armas de Destrucción Masiva – LAFT/FPADM.</a:t>
                      </a:r>
                      <a:endParaRPr lang="es-CO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1383555"/>
                  </a:ext>
                </a:extLst>
              </a:tr>
              <a:tr h="173247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4. Debida diligencia</a:t>
                      </a:r>
                      <a:endParaRPr lang="es-CO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3942488"/>
                  </a:ext>
                </a:extLst>
              </a:tr>
              <a:tr h="17324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s-CO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 Redes y articulación</a:t>
                      </a:r>
                      <a:endParaRPr lang="es-CO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5. Redes internas</a:t>
                      </a:r>
                      <a:endParaRPr lang="es-CO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6366078"/>
                  </a:ext>
                </a:extLst>
              </a:tr>
              <a:tr h="173247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6. Redes externas</a:t>
                      </a:r>
                      <a:endParaRPr lang="es-CO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3652134"/>
                  </a:ext>
                </a:extLst>
              </a:tr>
              <a:tr h="173247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</a:t>
                      </a: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Cultura de la legalidad y estado abierto</a:t>
                      </a:r>
                      <a:endParaRPr lang="es-CO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7. Acceso a la información pública y transparencia</a:t>
                      </a:r>
                      <a:endParaRPr lang="es-CO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9095784"/>
                  </a:ext>
                </a:extLst>
              </a:tr>
              <a:tr h="173247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8. Participación ciudadana y rendición de cuentas</a:t>
                      </a:r>
                      <a:endParaRPr lang="es-CO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7120820"/>
                  </a:ext>
                </a:extLst>
              </a:tr>
              <a:tr h="173247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9. Integridad en el servicio público</a:t>
                      </a:r>
                      <a:endParaRPr lang="es-CO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6982718"/>
                  </a:ext>
                </a:extLst>
              </a:tr>
              <a:tr h="19057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4.</a:t>
                      </a:r>
                      <a:r>
                        <a:rPr lang="es-CO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Iniciativas adicionales</a:t>
                      </a:r>
                      <a:endParaRPr lang="es-CO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Las entidades podrán incluir cualquier iniciativa adicional que, considerando sus particularidades, contribuya a los objetivos y propósito del programa. </a:t>
                      </a:r>
                      <a:endParaRPr lang="es-CO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CO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Así mismo, buenas prácticas o iniciativas que se identifiquen y que no se adecúe a ninguna de las otras tres temáticas o nueve acciones estratégicas descritas anteriormente. </a:t>
                      </a:r>
                      <a:endParaRPr lang="es-CO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CO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También se pueden contemplar acciones relacionadas con otros componentes del MIPG</a:t>
                      </a:r>
                      <a:endParaRPr lang="es-CO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9751259"/>
                  </a:ext>
                </a:extLst>
              </a:tr>
            </a:tbl>
          </a:graphicData>
        </a:graphic>
      </p:graphicFrame>
      <p:pic>
        <p:nvPicPr>
          <p:cNvPr id="9" name="Imagen 8">
            <a:extLst>
              <a:ext uri="{FF2B5EF4-FFF2-40B4-BE49-F238E27FC236}">
                <a16:creationId xmlns:a16="http://schemas.microsoft.com/office/drawing/2014/main" id="{F3169E53-94E2-09FC-AAA0-7920903878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2308" y="1923552"/>
            <a:ext cx="4696689" cy="382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092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1162470" y="6630696"/>
            <a:ext cx="4969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00" dirty="0">
                <a:solidFill>
                  <a:schemeClr val="accent4">
                    <a:lumMod val="50000"/>
                  </a:schemeClr>
                </a:solidFill>
              </a:rPr>
              <a:t>FT-CE-004</a:t>
            </a:r>
          </a:p>
          <a:p>
            <a:r>
              <a:rPr lang="es-CO" sz="400" dirty="0">
                <a:solidFill>
                  <a:schemeClr val="accent4">
                    <a:lumMod val="50000"/>
                  </a:schemeClr>
                </a:solidFill>
              </a:rPr>
              <a:t>V4</a:t>
            </a:r>
          </a:p>
          <a:p>
            <a:r>
              <a:rPr lang="es-CO" sz="400" dirty="0">
                <a:solidFill>
                  <a:schemeClr val="accent4">
                    <a:lumMod val="50000"/>
                  </a:schemeClr>
                </a:solidFill>
              </a:rPr>
              <a:t>22/07/2024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628" y="5984615"/>
            <a:ext cx="1224643" cy="51435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51" y="6649242"/>
            <a:ext cx="12146436" cy="159337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38ACBCFF-3DFE-546E-BE12-E8B4439394D7}"/>
              </a:ext>
            </a:extLst>
          </p:cNvPr>
          <p:cNvSpPr/>
          <p:nvPr/>
        </p:nvSpPr>
        <p:spPr>
          <a:xfrm>
            <a:off x="328706" y="1067103"/>
            <a:ext cx="11561481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s-MX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Prevenir y controlar los delitos, faltas disciplinarias y fiscales relacionadas con la corrupción, </a:t>
            </a:r>
          </a:p>
          <a:p>
            <a:pPr marL="285750" indent="-285750" algn="just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s-MX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85750" indent="-285750" algn="just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s-MX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Crear acciones estratégicas que permitan contar con etapas y elementos para control de la corrupción y el fraude; </a:t>
            </a:r>
          </a:p>
          <a:p>
            <a:pPr marL="285750" indent="-285750" algn="just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s-MX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85750" indent="-285750" algn="just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s-MX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Contar con esquemas para administración de riesgos de Lavado de Activos, Financiación del Terrorismo y Financiación de la Proliferación de Armas de Destrucción Masiva (LA/FT/FPADM); </a:t>
            </a:r>
          </a:p>
          <a:p>
            <a:pPr marL="285750" indent="-285750" algn="just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s-MX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85750" indent="-285750" algn="just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s-MX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Formar redes interinstitucionales para la prevención de actos de corrupción, transparencia y legalidad; </a:t>
            </a:r>
          </a:p>
          <a:p>
            <a:pPr marL="285750" indent="-285750" algn="just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s-MX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85750" indent="-285750" algn="just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s-MX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Implementar canales de denuncia de actos de corrupción</a:t>
            </a:r>
          </a:p>
          <a:p>
            <a:pPr marL="285750" indent="-285750" algn="just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s-MX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85750" indent="-285750" algn="just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s-MX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Desarrollar estrategias de transparencia, garantía del derecho de acceso a la información pública, Estado abierto y cultura de legalidad; </a:t>
            </a:r>
          </a:p>
          <a:p>
            <a:pPr marL="285750" indent="-285750" algn="just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s-MX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85750" indent="-285750" algn="just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s-MX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Implementar estándares de capacitación; y otras iniciativas adicionales que las entidades consideren necesarias para prevenir y combatir la corrupción a nivel municipal, departamental y nacional. </a:t>
            </a:r>
            <a:endParaRPr lang="es-CO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rma libre 4">
            <a:extLst>
              <a:ext uri="{FF2B5EF4-FFF2-40B4-BE49-F238E27FC236}">
                <a16:creationId xmlns:a16="http://schemas.microsoft.com/office/drawing/2014/main" id="{5C68A0F8-C8D9-A4A0-B89E-2B5C2CC1B301}"/>
              </a:ext>
            </a:extLst>
          </p:cNvPr>
          <p:cNvSpPr/>
          <p:nvPr/>
        </p:nvSpPr>
        <p:spPr>
          <a:xfrm>
            <a:off x="473637" y="217734"/>
            <a:ext cx="5694407" cy="584775"/>
          </a:xfrm>
          <a:custGeom>
            <a:avLst/>
            <a:gdLst>
              <a:gd name="connsiteX0" fmla="*/ 0 w 1693587"/>
              <a:gd name="connsiteY0" fmla="*/ 154918 h 929490"/>
              <a:gd name="connsiteX1" fmla="*/ 154918 w 1693587"/>
              <a:gd name="connsiteY1" fmla="*/ 0 h 929490"/>
              <a:gd name="connsiteX2" fmla="*/ 1538669 w 1693587"/>
              <a:gd name="connsiteY2" fmla="*/ 0 h 929490"/>
              <a:gd name="connsiteX3" fmla="*/ 1693587 w 1693587"/>
              <a:gd name="connsiteY3" fmla="*/ 154918 h 929490"/>
              <a:gd name="connsiteX4" fmla="*/ 1693587 w 1693587"/>
              <a:gd name="connsiteY4" fmla="*/ 774572 h 929490"/>
              <a:gd name="connsiteX5" fmla="*/ 1538669 w 1693587"/>
              <a:gd name="connsiteY5" fmla="*/ 929490 h 929490"/>
              <a:gd name="connsiteX6" fmla="*/ 154918 w 1693587"/>
              <a:gd name="connsiteY6" fmla="*/ 929490 h 929490"/>
              <a:gd name="connsiteX7" fmla="*/ 0 w 1693587"/>
              <a:gd name="connsiteY7" fmla="*/ 774572 h 929490"/>
              <a:gd name="connsiteX8" fmla="*/ 0 w 1693587"/>
              <a:gd name="connsiteY8" fmla="*/ 154918 h 92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3587" h="929490">
                <a:moveTo>
                  <a:pt x="0" y="154918"/>
                </a:moveTo>
                <a:cubicBezTo>
                  <a:pt x="0" y="69359"/>
                  <a:pt x="69359" y="0"/>
                  <a:pt x="154918" y="0"/>
                </a:cubicBezTo>
                <a:lnTo>
                  <a:pt x="1538669" y="0"/>
                </a:lnTo>
                <a:cubicBezTo>
                  <a:pt x="1624228" y="0"/>
                  <a:pt x="1693587" y="69359"/>
                  <a:pt x="1693587" y="154918"/>
                </a:cubicBezTo>
                <a:lnTo>
                  <a:pt x="1693587" y="774572"/>
                </a:lnTo>
                <a:cubicBezTo>
                  <a:pt x="1693587" y="860131"/>
                  <a:pt x="1624228" y="929490"/>
                  <a:pt x="1538669" y="929490"/>
                </a:cubicBezTo>
                <a:lnTo>
                  <a:pt x="154918" y="929490"/>
                </a:lnTo>
                <a:cubicBezTo>
                  <a:pt x="69359" y="929490"/>
                  <a:pt x="0" y="860131"/>
                  <a:pt x="0" y="774572"/>
                </a:cubicBezTo>
                <a:lnTo>
                  <a:pt x="0" y="154918"/>
                </a:lnTo>
                <a:close/>
              </a:path>
            </a:pathLst>
          </a:cu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0" vert="horz" wrap="square" lIns="96603" tIns="96603" rIns="96603" bIns="96603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sz="2800" kern="12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9D8E978-9501-BC2D-A567-27BBEBE96153}"/>
              </a:ext>
            </a:extLst>
          </p:cNvPr>
          <p:cNvSpPr txBox="1"/>
          <p:nvPr/>
        </p:nvSpPr>
        <p:spPr>
          <a:xfrm>
            <a:off x="638823" y="279288"/>
            <a:ext cx="48958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Algunos retos nuevos en el </a:t>
            </a:r>
            <a:r>
              <a:rPr lang="es-MX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PTEP</a:t>
            </a:r>
            <a:endParaRPr lang="es-CO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2A601-A7AC-F2AC-50BF-182F9460E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EE9CDB8-6E42-5BE4-DE3B-43074FD55298}"/>
              </a:ext>
            </a:extLst>
          </p:cNvPr>
          <p:cNvSpPr txBox="1"/>
          <p:nvPr/>
        </p:nvSpPr>
        <p:spPr>
          <a:xfrm>
            <a:off x="11162470" y="6630696"/>
            <a:ext cx="4969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00" dirty="0">
                <a:solidFill>
                  <a:schemeClr val="accent4">
                    <a:lumMod val="50000"/>
                  </a:schemeClr>
                </a:solidFill>
              </a:rPr>
              <a:t>FT-CE-004</a:t>
            </a:r>
          </a:p>
          <a:p>
            <a:r>
              <a:rPr lang="es-CO" sz="400" dirty="0">
                <a:solidFill>
                  <a:schemeClr val="accent4">
                    <a:lumMod val="50000"/>
                  </a:schemeClr>
                </a:solidFill>
              </a:rPr>
              <a:t>V4</a:t>
            </a:r>
          </a:p>
          <a:p>
            <a:r>
              <a:rPr lang="es-CO" sz="400" dirty="0">
                <a:solidFill>
                  <a:schemeClr val="accent4">
                    <a:lumMod val="50000"/>
                  </a:schemeClr>
                </a:solidFill>
              </a:rPr>
              <a:t>22/07/2024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E24278E-462B-15A5-AA6E-15C531ABFB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628" y="5984615"/>
            <a:ext cx="1224643" cy="51435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33707F6-8656-222D-FF29-9C405278B3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51" y="6649242"/>
            <a:ext cx="12146436" cy="159337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DE707907-D1C1-5BC0-1917-B09DC66F9208}"/>
              </a:ext>
            </a:extLst>
          </p:cNvPr>
          <p:cNvSpPr/>
          <p:nvPr/>
        </p:nvSpPr>
        <p:spPr>
          <a:xfrm>
            <a:off x="328706" y="1067103"/>
            <a:ext cx="115614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chemeClr val="accent2">
                  <a:lumMod val="75000"/>
                </a:schemeClr>
              </a:buClr>
            </a:pPr>
            <a:r>
              <a:rPr lang="es-MX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endParaRPr lang="es-CO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rma libre 4">
            <a:extLst>
              <a:ext uri="{FF2B5EF4-FFF2-40B4-BE49-F238E27FC236}">
                <a16:creationId xmlns:a16="http://schemas.microsoft.com/office/drawing/2014/main" id="{B0E2E188-25E9-8FE2-4D5E-13F7D53E07B0}"/>
              </a:ext>
            </a:extLst>
          </p:cNvPr>
          <p:cNvSpPr/>
          <p:nvPr/>
        </p:nvSpPr>
        <p:spPr>
          <a:xfrm>
            <a:off x="415039" y="351147"/>
            <a:ext cx="5694407" cy="1408935"/>
          </a:xfrm>
          <a:custGeom>
            <a:avLst/>
            <a:gdLst>
              <a:gd name="connsiteX0" fmla="*/ 0 w 1693587"/>
              <a:gd name="connsiteY0" fmla="*/ 154918 h 929490"/>
              <a:gd name="connsiteX1" fmla="*/ 154918 w 1693587"/>
              <a:gd name="connsiteY1" fmla="*/ 0 h 929490"/>
              <a:gd name="connsiteX2" fmla="*/ 1538669 w 1693587"/>
              <a:gd name="connsiteY2" fmla="*/ 0 h 929490"/>
              <a:gd name="connsiteX3" fmla="*/ 1693587 w 1693587"/>
              <a:gd name="connsiteY3" fmla="*/ 154918 h 929490"/>
              <a:gd name="connsiteX4" fmla="*/ 1693587 w 1693587"/>
              <a:gd name="connsiteY4" fmla="*/ 774572 h 929490"/>
              <a:gd name="connsiteX5" fmla="*/ 1538669 w 1693587"/>
              <a:gd name="connsiteY5" fmla="*/ 929490 h 929490"/>
              <a:gd name="connsiteX6" fmla="*/ 154918 w 1693587"/>
              <a:gd name="connsiteY6" fmla="*/ 929490 h 929490"/>
              <a:gd name="connsiteX7" fmla="*/ 0 w 1693587"/>
              <a:gd name="connsiteY7" fmla="*/ 774572 h 929490"/>
              <a:gd name="connsiteX8" fmla="*/ 0 w 1693587"/>
              <a:gd name="connsiteY8" fmla="*/ 154918 h 92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3587" h="929490">
                <a:moveTo>
                  <a:pt x="0" y="154918"/>
                </a:moveTo>
                <a:cubicBezTo>
                  <a:pt x="0" y="69359"/>
                  <a:pt x="69359" y="0"/>
                  <a:pt x="154918" y="0"/>
                </a:cubicBezTo>
                <a:lnTo>
                  <a:pt x="1538669" y="0"/>
                </a:lnTo>
                <a:cubicBezTo>
                  <a:pt x="1624228" y="0"/>
                  <a:pt x="1693587" y="69359"/>
                  <a:pt x="1693587" y="154918"/>
                </a:cubicBezTo>
                <a:lnTo>
                  <a:pt x="1693587" y="774572"/>
                </a:lnTo>
                <a:cubicBezTo>
                  <a:pt x="1693587" y="860131"/>
                  <a:pt x="1624228" y="929490"/>
                  <a:pt x="1538669" y="929490"/>
                </a:cubicBezTo>
                <a:lnTo>
                  <a:pt x="154918" y="929490"/>
                </a:lnTo>
                <a:cubicBezTo>
                  <a:pt x="69359" y="929490"/>
                  <a:pt x="0" y="860131"/>
                  <a:pt x="0" y="774572"/>
                </a:cubicBezTo>
                <a:lnTo>
                  <a:pt x="0" y="154918"/>
                </a:lnTo>
                <a:close/>
              </a:path>
            </a:pathLst>
          </a:cu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0" vert="horz" wrap="square" lIns="96603" tIns="96603" rIns="96603" bIns="96603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sz="2800" kern="1200" dirty="0"/>
          </a:p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100" dirty="0"/>
              <a:t>https://drive.google.com/drive/folders/1Tdhq3e4gX1VTFjvvM6F2Zb1q8oJ3jXn_?usp=drive_link</a:t>
            </a:r>
          </a:p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800" kern="1200" dirty="0">
                <a:hlinkClick r:id="rId4"/>
              </a:rPr>
              <a:t>link</a:t>
            </a:r>
            <a:endParaRPr lang="es-ES" sz="2800" kern="12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77D08F5-EB97-1148-2484-6959A4045BF6}"/>
              </a:ext>
            </a:extLst>
          </p:cNvPr>
          <p:cNvSpPr txBox="1"/>
          <p:nvPr/>
        </p:nvSpPr>
        <p:spPr>
          <a:xfrm>
            <a:off x="638823" y="279288"/>
            <a:ext cx="23054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Cronograma</a:t>
            </a:r>
          </a:p>
          <a:p>
            <a:pPr algn="ctr"/>
            <a:endParaRPr lang="es-CO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ctr"/>
            <a:endParaRPr lang="es-CO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F029B5C-38B2-9934-1103-33DF9092AD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4837" y="1835221"/>
            <a:ext cx="7583791" cy="419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5526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94092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1257</TotalTime>
  <Words>785</Words>
  <Application>Microsoft Office PowerPoint</Application>
  <PresentationFormat>Panorámica</PresentationFormat>
  <Paragraphs>120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Verdana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Karen Umbarila</dc:creator>
  <cp:lastModifiedBy>Ahyla Hoyos Musiry</cp:lastModifiedBy>
  <cp:revision>34</cp:revision>
  <dcterms:created xsi:type="dcterms:W3CDTF">2023-05-29T03:28:00Z</dcterms:created>
  <dcterms:modified xsi:type="dcterms:W3CDTF">2025-07-15T14:58:17Z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8C7A6D4E71EA4236A16FC619E27C5651_13</vt:lpwstr>
  </property>
  <property fmtid="{D5CDD505-2E9C-101B-9397-08002B2CF9AE}" pid="3" name="KSOProductBuildVer">
    <vt:lpwstr>3082-12.2.0.21179</vt:lpwstr>
  </property>
</Properties>
</file>